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7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16" r:id="rId2"/>
    <p:sldMasterId id="2147483702" r:id="rId3"/>
  </p:sldMasterIdLst>
  <p:notesMasterIdLst>
    <p:notesMasterId r:id="rId152"/>
  </p:notesMasterIdLst>
  <p:handoutMasterIdLst>
    <p:handoutMasterId r:id="rId153"/>
  </p:handoutMasterIdLst>
  <p:sldIdLst>
    <p:sldId id="460" r:id="rId4"/>
    <p:sldId id="472" r:id="rId5"/>
    <p:sldId id="613" r:id="rId6"/>
    <p:sldId id="614" r:id="rId7"/>
    <p:sldId id="612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7" r:id="rId20"/>
    <p:sldId id="586" r:id="rId21"/>
    <p:sldId id="588" r:id="rId22"/>
    <p:sldId id="701" r:id="rId23"/>
    <p:sldId id="709" r:id="rId24"/>
    <p:sldId id="590" r:id="rId25"/>
    <p:sldId id="592" r:id="rId26"/>
    <p:sldId id="710" r:id="rId27"/>
    <p:sldId id="591" r:id="rId28"/>
    <p:sldId id="593" r:id="rId29"/>
    <p:sldId id="734" r:id="rId30"/>
    <p:sldId id="598" r:id="rId31"/>
    <p:sldId id="735" r:id="rId32"/>
    <p:sldId id="599" r:id="rId33"/>
    <p:sldId id="600" r:id="rId34"/>
    <p:sldId id="747" r:id="rId35"/>
    <p:sldId id="601" r:id="rId36"/>
    <p:sldId id="602" r:id="rId37"/>
    <p:sldId id="603" r:id="rId38"/>
    <p:sldId id="604" r:id="rId39"/>
    <p:sldId id="611" r:id="rId40"/>
    <p:sldId id="605" r:id="rId41"/>
    <p:sldId id="606" r:id="rId42"/>
    <p:sldId id="607" r:id="rId43"/>
    <p:sldId id="609" r:id="rId44"/>
    <p:sldId id="610" r:id="rId45"/>
    <p:sldId id="608" r:id="rId46"/>
    <p:sldId id="708" r:id="rId47"/>
    <p:sldId id="615" r:id="rId48"/>
    <p:sldId id="616" r:id="rId49"/>
    <p:sldId id="617" r:id="rId50"/>
    <p:sldId id="743" r:id="rId51"/>
    <p:sldId id="618" r:id="rId52"/>
    <p:sldId id="619" r:id="rId53"/>
    <p:sldId id="620" r:id="rId54"/>
    <p:sldId id="621" r:id="rId55"/>
    <p:sldId id="622" r:id="rId56"/>
    <p:sldId id="623" r:id="rId57"/>
    <p:sldId id="627" r:id="rId58"/>
    <p:sldId id="628" r:id="rId59"/>
    <p:sldId id="624" r:id="rId60"/>
    <p:sldId id="625" r:id="rId61"/>
    <p:sldId id="626" r:id="rId62"/>
    <p:sldId id="629" r:id="rId63"/>
    <p:sldId id="630" r:id="rId64"/>
    <p:sldId id="729" r:id="rId65"/>
    <p:sldId id="631" r:id="rId66"/>
    <p:sldId id="632" r:id="rId67"/>
    <p:sldId id="633" r:id="rId68"/>
    <p:sldId id="634" r:id="rId69"/>
    <p:sldId id="635" r:id="rId70"/>
    <p:sldId id="636" r:id="rId71"/>
    <p:sldId id="730" r:id="rId72"/>
    <p:sldId id="637" r:id="rId73"/>
    <p:sldId id="638" r:id="rId74"/>
    <p:sldId id="639" r:id="rId75"/>
    <p:sldId id="736" r:id="rId76"/>
    <p:sldId id="640" r:id="rId77"/>
    <p:sldId id="711" r:id="rId78"/>
    <p:sldId id="712" r:id="rId79"/>
    <p:sldId id="742" r:id="rId80"/>
    <p:sldId id="641" r:id="rId81"/>
    <p:sldId id="745" r:id="rId82"/>
    <p:sldId id="642" r:id="rId83"/>
    <p:sldId id="644" r:id="rId84"/>
    <p:sldId id="645" r:id="rId85"/>
    <p:sldId id="646" r:id="rId86"/>
    <p:sldId id="647" r:id="rId87"/>
    <p:sldId id="648" r:id="rId88"/>
    <p:sldId id="720" r:id="rId89"/>
    <p:sldId id="751" r:id="rId90"/>
    <p:sldId id="752" r:id="rId91"/>
    <p:sldId id="753" r:id="rId92"/>
    <p:sldId id="754" r:id="rId93"/>
    <p:sldId id="755" r:id="rId94"/>
    <p:sldId id="649" r:id="rId95"/>
    <p:sldId id="650" r:id="rId96"/>
    <p:sldId id="651" r:id="rId97"/>
    <p:sldId id="652" r:id="rId98"/>
    <p:sldId id="653" r:id="rId99"/>
    <p:sldId id="654" r:id="rId100"/>
    <p:sldId id="655" r:id="rId101"/>
    <p:sldId id="656" r:id="rId102"/>
    <p:sldId id="657" r:id="rId103"/>
    <p:sldId id="740" r:id="rId104"/>
    <p:sldId id="713" r:id="rId105"/>
    <p:sldId id="714" r:id="rId106"/>
    <p:sldId id="658" r:id="rId107"/>
    <p:sldId id="660" r:id="rId108"/>
    <p:sldId id="661" r:id="rId109"/>
    <p:sldId id="738" r:id="rId110"/>
    <p:sldId id="737" r:id="rId111"/>
    <p:sldId id="662" r:id="rId112"/>
    <p:sldId id="739" r:id="rId113"/>
    <p:sldId id="715" r:id="rId114"/>
    <p:sldId id="731" r:id="rId115"/>
    <p:sldId id="663" r:id="rId116"/>
    <p:sldId id="664" r:id="rId117"/>
    <p:sldId id="718" r:id="rId118"/>
    <p:sldId id="744" r:id="rId119"/>
    <p:sldId id="702" r:id="rId120"/>
    <p:sldId id="665" r:id="rId121"/>
    <p:sldId id="666" r:id="rId122"/>
    <p:sldId id="667" r:id="rId123"/>
    <p:sldId id="719" r:id="rId124"/>
    <p:sldId id="675" r:id="rId125"/>
    <p:sldId id="676" r:id="rId126"/>
    <p:sldId id="721" r:id="rId127"/>
    <p:sldId id="722" r:id="rId128"/>
    <p:sldId id="732" r:id="rId129"/>
    <p:sldId id="677" r:id="rId130"/>
    <p:sldId id="678" r:id="rId131"/>
    <p:sldId id="679" r:id="rId132"/>
    <p:sldId id="750" r:id="rId133"/>
    <p:sldId id="756" r:id="rId134"/>
    <p:sldId id="757" r:id="rId135"/>
    <p:sldId id="758" r:id="rId136"/>
    <p:sldId id="759" r:id="rId137"/>
    <p:sldId id="760" r:id="rId138"/>
    <p:sldId id="749" r:id="rId139"/>
    <p:sldId id="688" r:id="rId140"/>
    <p:sldId id="689" r:id="rId141"/>
    <p:sldId id="690" r:id="rId142"/>
    <p:sldId id="691" r:id="rId143"/>
    <p:sldId id="692" r:id="rId144"/>
    <p:sldId id="693" r:id="rId145"/>
    <p:sldId id="694" r:id="rId146"/>
    <p:sldId id="695" r:id="rId147"/>
    <p:sldId id="733" r:id="rId148"/>
    <p:sldId id="697" r:id="rId149"/>
    <p:sldId id="698" r:id="rId150"/>
    <p:sldId id="416" r:id="rId15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AA32E"/>
    <a:srgbClr val="3D6BA1"/>
    <a:srgbClr val="008000"/>
    <a:srgbClr val="4475B1"/>
    <a:srgbClr val="3683FF"/>
    <a:srgbClr val="17B205"/>
    <a:srgbClr val="FFAF1B"/>
    <a:srgbClr val="1E68FF"/>
    <a:srgbClr val="2AC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5" autoAdjust="0"/>
    <p:restoredTop sz="96353" autoAdjust="0"/>
  </p:normalViewPr>
  <p:slideViewPr>
    <p:cSldViewPr snapToGrid="0" snapToObjects="1">
      <p:cViewPr varScale="1">
        <p:scale>
          <a:sx n="110" d="100"/>
          <a:sy n="110" d="100"/>
        </p:scale>
        <p:origin x="184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44"/>
    </p:cViewPr>
  </p:sorterViewPr>
  <p:notesViewPr>
    <p:cSldViewPr snapToGrid="0" snapToObjects="1">
      <p:cViewPr varScale="1">
        <p:scale>
          <a:sx n="98" d="100"/>
          <a:sy n="98" d="100"/>
        </p:scale>
        <p:origin x="3736" y="1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presProps" Target="presProps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25AF64-ACE4-473C-923B-7BBA0D9D8AD4}" type="datetimeFigureOut">
              <a:rPr lang="en-US"/>
              <a:pPr>
                <a:defRPr/>
              </a:pPr>
              <a:t>8/29/24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B9D5B62-4775-434C-8337-9D87BF4B94E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48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22:40:31.1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22:40:31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1 224 24575,'28'0'0,"2"0"0,-13 0 0,11 0 0,-14 0 0,9 0 0,-15 0 0,8 0 0,-8 0 0,7 0 0,-2 0 0,-1 0 0,3 0 0,-3 0 0,5 0 0,-1 0 0,0 0 0,-3 0 0,2 0 0,-7 0 0,4 0 0,-2 0 0,-2 0 0,3 0 0,0 0 0,-2 0 0,2 0 0,0-3 0,-3 2 0,2-3 0,2 1 0,-4 2 0,3-3 0,0 4 0,-3 0 0,3-3 0,-1 2 0,-2-2 0,2 3 0,0-3 0,3-2 0,-2 1 0,4 0 0,-6 1 0,2 2 0,-4-2 0,4 0 0,-3 2 0,0-9 0,-5 2 0,-3-3 0,0-1 0,0 2 0,0 2 0,-10-7 0,4 10 0,-13-10 0,7 10 0,-1-11 0,2 8 0,-1-11 0,4 13 0,0-8 0,5 10 0,-4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3T22:40:31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4T17:46:41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4T17:46:41.8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1 224 24575,'28'0'0,"2"0"0,-13 0 0,11 0 0,-14 0 0,9 0 0,-15 0 0,8 0 0,-8 0 0,7 0 0,-2 0 0,-1 0 0,3 0 0,-3 0 0,5 0 0,-1 0 0,0 0 0,-3 0 0,2 0 0,-7 0 0,4 0 0,-2 0 0,-2 0 0,3 0 0,0 0 0,-2 0 0,2 0 0,0-3 0,-3 2 0,2-3 0,2 1 0,-4 2 0,3-3 0,0 4 0,-3 0 0,3-3 0,-1 2 0,-2-2 0,2 3 0,0-3 0,3-2 0,-2 1 0,4 0 0,-6 1 0,2 2 0,-4-2 0,4 0 0,-3 2 0,0-9 0,-5 2 0,-3-3 0,0-1 0,0 2 0,0 2 0,-10-7 0,4 10 0,-13-10 0,7 10 0,-1-11 0,2 8 0,-1-11 0,4 13 0,0-8 0,5 10 0,-4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4T17:46:41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4T19:08:56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A118755-3FA1-40A1-AE56-84B6E4E5432C}" type="datetimeFigureOut">
              <a:rPr lang="en-US"/>
              <a:pPr>
                <a:defRPr/>
              </a:pPr>
              <a:t>8/29/24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20E784E-B7BA-40E5-82A4-A1D671D5419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83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Utiliser les sections en</a:t>
            </a:r>
            <a:r>
              <a:rPr lang="fr-CA" baseline="0"/>
              <a:t> fonction du niveau de votre audience (ex: arbitrer avec des juges de ligne, n’est probablement pas utile à de nouveaux arbitres).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4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Partie de 21 = changement de côté à 11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Si les joueurs sont jeunes et habiles</a:t>
            </a:r>
            <a:r>
              <a:rPr lang="fr-CA" baseline="0"/>
              <a:t> s’éloigner davantage car possibilité de ATP ou Erne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9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Très</a:t>
            </a:r>
            <a:r>
              <a:rPr lang="fr-CA" baseline="0"/>
              <a:t>  important de confirmer nom des joueurs</a:t>
            </a:r>
          </a:p>
          <a:p>
            <a:endParaRPr lang="fr-CA" baseline="0"/>
          </a:p>
          <a:p>
            <a:r>
              <a:rPr lang="fr-CA" baseline="0"/>
              <a:t>Bracelet doit toujours être visible.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399AA-EB35-47E9-9EF6-92D7CE91A25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/>
              <a:t>Ajout</a:t>
            </a:r>
            <a:r>
              <a:rPr lang="en-CA" baseline="0" dirty="0"/>
              <a:t> important</a:t>
            </a:r>
            <a:endParaRPr lang="en-CA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7CEF1-AE1D-4AF7-B8FE-029F02A2B1D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7CEF1-AE1D-4AF7-B8FE-029F02A2B1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7CEF1-AE1D-4AF7-B8FE-029F02A2B1D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6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Décrire les 3 signaux « Pas prêt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0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FDC84-53C9-85D2-DE71-B587407A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A041B0-1EA4-BE3B-37F2-70CAEEBBC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C67DA8E-683E-8AA5-B2B1-C103BE2E0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662DD9-AC39-3FAD-3B29-068C6FCE9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67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42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51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37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9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Incluant électronique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4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11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Aucune incidence sur le pointage</a:t>
            </a:r>
            <a:endParaRPr lang="fr-CA" baseline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05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Aucune incidence sur le pointage</a:t>
            </a:r>
            <a:endParaRPr lang="fr-CA" baseline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05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Si raquette touche quelqu’un : disqualification du tournoi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8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Appels</a:t>
            </a:r>
            <a:r>
              <a:rPr lang="fr-CA" baseline="0"/>
              <a:t> de ligne: Quand l’arbitre peut-il faire l’appel sans avoir été sollicité par un joueur ?</a:t>
            </a:r>
          </a:p>
          <a:p>
            <a:endParaRPr lang="fr-CA" baseline="0"/>
          </a:p>
          <a:p>
            <a:r>
              <a:rPr lang="fr-CA" baseline="0"/>
              <a:t>Avertissement verbal: à tous les joueurs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2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Si équipe fautive a zéro, donner un point à l’équipe adverse.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85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Si équipe fautive a zéro, donner un point à l’équipe adverse.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6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Si équipe à la réception du service reçoit le point, ajouter</a:t>
            </a:r>
            <a:r>
              <a:rPr lang="fr-CA" baseline="0" dirty="0"/>
              <a:t> barre verticale de changement de côté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1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Informer</a:t>
            </a:r>
            <a:r>
              <a:rPr lang="fr-CA" baseline="0" dirty="0"/>
              <a:t> équipe de son nouveau pointage  Ex: « Votre pointage est maintenant de X. »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79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Expliquer AT=</a:t>
            </a:r>
            <a:r>
              <a:rPr lang="fr-CA" baseline="0"/>
              <a:t>1 infraction       FT = 2 infractions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849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Appeler</a:t>
            </a:r>
            <a:r>
              <a:rPr lang="fr-CA" baseline="0"/>
              <a:t> la faute immédiatement.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84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/>
              <a:t>Match de 1 partie = forfait</a:t>
            </a:r>
            <a:r>
              <a:rPr lang="en-CA" baseline="0"/>
              <a:t> de match après 10 minutes</a:t>
            </a:r>
          </a:p>
          <a:p>
            <a:r>
              <a:rPr lang="en-CA" baseline="0"/>
              <a:t>Pointage lors d’un forfait </a:t>
            </a:r>
            <a:r>
              <a:rPr lang="en-CA" baseline="0" err="1"/>
              <a:t>ou</a:t>
            </a:r>
            <a:r>
              <a:rPr lang="en-CA" baseline="0"/>
              <a:t> abandon = 11-0 </a:t>
            </a:r>
            <a:r>
              <a:rPr lang="en-CA" baseline="0" err="1"/>
              <a:t>ou</a:t>
            </a:r>
            <a:r>
              <a:rPr lang="en-CA" baseline="0"/>
              <a:t> 15-0</a:t>
            </a:r>
            <a:endParaRPr lang="en-CA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06854-3003-478A-AEA5-28F0D3A18A71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06854-3003-478A-AEA5-28F0D3A18A71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06854-3003-478A-AEA5-28F0D3A18A71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06854-3003-478A-AEA5-28F0D3A18A71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Hydratation des jours avant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31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Disqualification</a:t>
            </a:r>
            <a:r>
              <a:rPr lang="fr-CA" baseline="0"/>
              <a:t> = ne peut plus joueur dans tournoi, mais peut rester sur place</a:t>
            </a:r>
          </a:p>
          <a:p>
            <a:r>
              <a:rPr lang="fr-CA" baseline="0"/>
              <a:t>Expulsion = ne peut plus jouer dans tournoi et doit quitter site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5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Zone de contact des grandes roues.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3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314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1AB7-5C20-54AA-B9AE-C3659164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1A14C532-5DCF-4BF1-4123-AF44D7649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FC9256-014A-A315-B010-51970B144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108EF7-796A-683E-B8D6-85B07FD50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554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1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/>
              <a:t>Attention</a:t>
            </a:r>
            <a:r>
              <a:rPr lang="en-CA" baseline="0"/>
              <a:t> de ne pas </a:t>
            </a:r>
            <a:r>
              <a:rPr lang="en-CA" baseline="0" err="1"/>
              <a:t>mélanger</a:t>
            </a:r>
            <a:r>
              <a:rPr lang="en-CA" baseline="0"/>
              <a:t> le </a:t>
            </a:r>
            <a:r>
              <a:rPr lang="en-CA" baseline="0" err="1"/>
              <a:t>numéro</a:t>
            </a:r>
            <a:r>
              <a:rPr lang="en-CA" baseline="0"/>
              <a:t> du match avec le </a:t>
            </a:r>
            <a:r>
              <a:rPr lang="en-CA" baseline="0" err="1"/>
              <a:t>numéro</a:t>
            </a:r>
            <a:r>
              <a:rPr lang="en-CA" baseline="0"/>
              <a:t> du terrain </a:t>
            </a:r>
            <a:endParaRPr lang="en-CA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C5DF5-AF15-496E-B887-65FF749DCA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Préciser que même si juges de ligne, appel ligne médiane au service = joueurs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Ajouter description spécifique: ex. casquette</a:t>
            </a:r>
            <a:r>
              <a:rPr lang="fr-CA" baseline="0" dirty="0"/>
              <a:t> rouge, chandail bleu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E784E-B7BA-40E5-82A4-A1D671D541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226"/>
          </a:xfr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>
              <a:buNone/>
              <a:defRPr sz="4000" b="1">
                <a:solidFill>
                  <a:srgbClr val="00B0F0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800">
                <a:solidFill>
                  <a:srgbClr val="00B0F0"/>
                </a:solidFill>
                <a:latin typeface="Cambria" pitchFamily="18" charset="0"/>
              </a:defRPr>
            </a:lvl2pPr>
            <a:lvl3pPr>
              <a:buFont typeface="Courier New" pitchFamily="49" charset="0"/>
              <a:buChar char="o"/>
              <a:defRPr sz="2800">
                <a:solidFill>
                  <a:srgbClr val="00B0F0"/>
                </a:solidFill>
                <a:latin typeface="Cambria" pitchFamily="18" charset="0"/>
              </a:defRPr>
            </a:lvl3pPr>
            <a:lvl4pPr>
              <a:buFont typeface="Wingdings" pitchFamily="2" charset="2"/>
              <a:buChar char="§"/>
              <a:defRPr sz="2800">
                <a:solidFill>
                  <a:srgbClr val="00B0F0"/>
                </a:solidFill>
                <a:latin typeface="Cambria" pitchFamily="18" charset="0"/>
              </a:defRPr>
            </a:lvl4pPr>
            <a:lvl5pPr>
              <a:buFont typeface="Wingdings" pitchFamily="2" charset="2"/>
              <a:buChar char="Ø"/>
              <a:defRPr sz="2800">
                <a:solidFill>
                  <a:srgbClr val="00B0F0"/>
                </a:solidFill>
                <a:latin typeface="Cambria" pitchFamily="18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E8958-FC69-0C97-9EEF-647230EE0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41CD64-E432-8694-1D51-7416842F7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79749-C04B-FE31-5751-79EE1BB5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C0E03F-686D-F2E2-CE7C-19532164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92BA-1120-32E0-A7D1-B5CC321A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7742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0BB49-60CB-48B8-8EA0-19C4DFB4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89BE87-6FFD-648E-E701-BB6D7CDD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028BB7-84D5-0815-2832-352876C1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7042A-1922-1557-B6FA-0DBB3FD6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F5F4C-C08E-2156-F9EB-4E162A94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4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34930-ABAA-67EB-8B34-D597EF16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D08F81-7B5C-A680-05EC-C75001C7B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A37D9-6C17-821D-B5ED-CB79CCC6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9951B3-56BF-8FCC-6408-61A61FD0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01364-1B11-AB80-596E-FA275B7D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6104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47210-21A9-475B-9AB5-DF96B693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7237-2BFF-EB15-843F-404DDC609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64F4B9-63A7-EE07-1906-40B32732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4DFF2-FB0D-B770-1340-B0B961D1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8025FF-0131-505D-C098-D81CF750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EB8F99-E80B-E30E-EB5B-19BB45DC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32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226"/>
          </a:xfr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>
              <a:buNone/>
              <a:defRPr sz="4000" b="1">
                <a:solidFill>
                  <a:srgbClr val="00B0F0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800">
                <a:solidFill>
                  <a:srgbClr val="00B0F0"/>
                </a:solidFill>
                <a:latin typeface="+mn-lt"/>
              </a:defRPr>
            </a:lvl2pPr>
            <a:lvl3pPr>
              <a:buFont typeface="Courier New" pitchFamily="49" charset="0"/>
              <a:buChar char="o"/>
              <a:defRPr sz="2800">
                <a:solidFill>
                  <a:srgbClr val="00B0F0"/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2800">
                <a:solidFill>
                  <a:srgbClr val="00B0F0"/>
                </a:solidFill>
                <a:latin typeface="+mn-lt"/>
              </a:defRPr>
            </a:lvl4pPr>
            <a:lvl5pPr>
              <a:buFont typeface="Wingdings" pitchFamily="2" charset="2"/>
              <a:buChar char="Ø"/>
              <a:defRPr sz="2800">
                <a:solidFill>
                  <a:srgbClr val="00B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A83A2-A30F-8B4E-B644-388AD117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67EBCE-0FCC-6F6A-42E2-4FD18880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4A6A39-3CCD-BF89-105A-DDFC7FBD3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F08BDE-56C2-6392-15AB-30F45A620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60717F-1059-1AB2-C628-DBCDAB5FE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74FC9B-8DAE-3A7C-C136-F443E5E5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B9E78A-00D1-16EB-0471-51B6306D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953E7A-FF35-BFEF-C6C8-0DC9CA10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308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332C6-FE9A-2E38-FBB4-9C333A7F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FC324C-A655-A5D5-BFA5-9D14FAD4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63E56-4ABA-3E51-FA36-5EF1DD90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848276-5D16-A22D-8367-4B896619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12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64E2E5-14D8-2A06-7ED8-260ACBB0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FDD3DA-7643-F5D1-AE12-8354230C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EF7C48-C92F-7A59-A410-7C860D99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0907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37666-F1C3-186F-8A91-BEDD599F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4028B-2224-714A-1F99-56580112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E32ED0-5A1A-68E8-D3CF-17DB87B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CA6A75-2A16-FDE3-D4F8-84B78582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358E26-CABE-1E2D-FC49-7CAEF720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269D36-FAA0-EBB8-AAA9-2C6438A6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1051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053C9-9146-29C5-2398-EF0B37AF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4D7D81-B7A1-6C46-6F0D-7E6C7A830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E5A27C-DF8B-C1C3-C05C-EE92B8F4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2F25F9-CEED-13E7-547B-8BD4D4D6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114676-0504-19A0-35C0-D8F642E1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8D66FF-1874-8AA8-5FE8-320DBD66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9004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0EF5B-486F-7BA5-01B6-E740A02B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3F2AE1-30F1-1187-BC71-772436A84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8D678-CD43-743A-6B14-5C0DAED1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F4C103-117F-E42B-0242-2145F6F6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57D769-E0FF-5493-13A4-74F8BA17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142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C3096-A874-4085-03F5-B8B60AC38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60270E-FE64-1FE4-C460-B2AFB70C8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5D7889-FF98-F10F-AD51-44A9B08A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FFECF3-E9BA-16D7-FC4D-CC268491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9BE6E6-16B2-A35F-CF75-9D4E31B5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2446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95AF0-433E-DFBB-5312-4A19F8452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E41EDD-B797-E236-FFA5-2AA7BB2B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2013B-BFDA-6CAD-735A-40F152F5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0CAF0A-0743-F5EF-2014-9EA574D9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CF7B6-8FE5-2032-10E3-6E6515BD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4851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84757-16D8-D9C4-5761-19FB9C5A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8339AD-F8B0-15EF-817A-9418C61F2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949EF6-E92F-4EA3-8506-AB1D9E4B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C97324-B3FD-2977-60E6-7F35A38F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35E2D7-2C2F-290C-8E02-82D65F06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1309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53E17-FFAB-0311-F131-08894090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580BA8-E3A2-50A9-0A98-A7A21F951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2D4E3B-0A64-492A-0754-93F43C42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B315C-FCEE-CDEB-1EB7-0980E69F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FA77E6-C0E9-DDD7-FFC6-734198A3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667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Fou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1476375" y="6376988"/>
            <a:ext cx="4962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Principes de base – Meilleures pratiques </a:t>
            </a:r>
            <a:endParaRPr lang="en-US" sz="1800" kern="120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226"/>
          </a:xfr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>
              <a:buNone/>
              <a:defRPr sz="4000" b="1">
                <a:solidFill>
                  <a:srgbClr val="00B0F0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800">
                <a:solidFill>
                  <a:srgbClr val="00B0F0"/>
                </a:solidFill>
                <a:latin typeface="+mn-lt"/>
              </a:defRPr>
            </a:lvl2pPr>
            <a:lvl3pPr>
              <a:buFont typeface="Courier New" pitchFamily="49" charset="0"/>
              <a:buChar char="o"/>
              <a:defRPr sz="2800">
                <a:solidFill>
                  <a:srgbClr val="00B0F0"/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2800">
                <a:solidFill>
                  <a:srgbClr val="00B0F0"/>
                </a:solidFill>
                <a:latin typeface="+mn-lt"/>
              </a:defRPr>
            </a:lvl4pPr>
            <a:lvl5pPr>
              <a:buFont typeface="Wingdings" pitchFamily="2" charset="2"/>
              <a:buChar char="Ø"/>
              <a:defRPr sz="2800">
                <a:solidFill>
                  <a:srgbClr val="00B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EC144-19CF-306F-3F32-99397E85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D055DE-3173-ED8D-ED81-0B11FFEFE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4F2BD-58C4-7B20-B224-D37410805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EE68CE-D4E4-DF29-0DFA-78D818E2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14DD36-78D0-DACF-1474-CFB3B5C6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68FF45-53D8-694C-2D07-D5307772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62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5D820B-FFE3-59F2-D517-FF81FF01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0D1CB3-3E54-5E1B-C7BE-59B3EB005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9E6B23-B98E-0C9E-3B74-4A0E717A0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E6CEE4-F9FD-E509-2B54-AA1B72929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7CCF85-B2C2-8735-2399-0F8835594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269F4AC-DEE2-62A3-88A7-C846C4FC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1A61D8-C531-8F1A-B9E1-6FA82ED1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B25354-DFF1-8BD1-158B-63CCF54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758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59D9E-CFFA-AA4D-7FDB-61B40BC0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E354C4-9651-7D3C-1497-9D6B2166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F1C4A5-9522-3605-C3E4-0FB9C862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436051-F603-DFBD-CD91-F252A2FD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8002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9B5465-A100-704C-4EEA-C0F3F86C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007377-BC9F-6A51-991E-A73544C9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6025AA-6C55-4962-ED63-64B557D3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5503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76482-D55B-E807-ED29-5778907A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217985-011F-12E4-87CB-C9603D40F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004A44-5936-7306-6D6D-22153BA00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CB37FC-D748-D27D-5565-1B900CC6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6D3429-29C1-2C81-EEDB-3A1A8BB4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BA1AB6-9CAC-D7E2-35D5-0F2651FE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4934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9D9FD-029D-CBEA-2454-CC4F22A1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54B438-2493-D1DF-4C45-0D29842C9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C2001-808F-5D12-F34B-A09978CFF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C4C1E9-3D62-0198-E599-D66626AD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C082EC-03D5-A421-BFCD-4B89BD65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E2E3C9-A6FF-20FD-934B-7F289213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4150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F025B-BC01-0C7A-4D16-E73F2D93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A3AE97-01EF-84C5-386E-F0AF5C1DC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5EE115-BFFC-D0CF-C65D-135FE26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ADA317-21FD-4614-82B5-630658D1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34F26E-9D4F-24A4-4828-4C9C70C6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5221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474BB6-22A1-FED4-9AAA-9186C57A0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55DE5D-2104-1A87-D27A-1D77A7211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E4AAB-E37E-C7AD-ED3D-8F1ED0FB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441B8B-5F2E-ADAA-4416-73D58A7F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20E61-AA3B-10D2-F5A8-A2B6C61F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679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mmon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2743200" y="6376988"/>
            <a:ext cx="33385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Situations habituelles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226"/>
          </a:xfr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>
              <a:buNone/>
              <a:defRPr sz="4000" b="1">
                <a:solidFill>
                  <a:srgbClr val="00B0F0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800">
                <a:solidFill>
                  <a:srgbClr val="00B0F0"/>
                </a:solidFill>
                <a:latin typeface="+mn-lt"/>
              </a:defRPr>
            </a:lvl2pPr>
            <a:lvl3pPr>
              <a:buFont typeface="Courier New" pitchFamily="49" charset="0"/>
              <a:buChar char="o"/>
              <a:defRPr sz="2800">
                <a:solidFill>
                  <a:srgbClr val="00B0F0"/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2800">
                <a:solidFill>
                  <a:srgbClr val="00B0F0"/>
                </a:solidFill>
                <a:latin typeface="+mn-lt"/>
              </a:defRPr>
            </a:lvl4pPr>
            <a:lvl5pPr>
              <a:buFont typeface="Wingdings" pitchFamily="2" charset="2"/>
              <a:buChar char="Ø"/>
              <a:defRPr sz="2800">
                <a:solidFill>
                  <a:srgbClr val="00B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ess C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2743200" y="6376988"/>
            <a:ext cx="33385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Situations inhabituelles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226"/>
          </a:xfr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>
            <a:lvl1pPr>
              <a:buNone/>
              <a:defRPr sz="4000" b="1">
                <a:solidFill>
                  <a:srgbClr val="00B0F0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800">
                <a:solidFill>
                  <a:srgbClr val="00B0F0"/>
                </a:solidFill>
                <a:latin typeface="+mn-lt"/>
              </a:defRPr>
            </a:lvl2pPr>
            <a:lvl3pPr>
              <a:buFont typeface="Courier New" pitchFamily="49" charset="0"/>
              <a:buChar char="o"/>
              <a:defRPr sz="2800">
                <a:solidFill>
                  <a:srgbClr val="00B0F0"/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2800">
                <a:solidFill>
                  <a:srgbClr val="00B0F0"/>
                </a:solidFill>
                <a:latin typeface="+mn-lt"/>
              </a:defRPr>
            </a:lvl4pPr>
            <a:lvl5pPr>
              <a:buFont typeface="Wingdings" pitchFamily="2" charset="2"/>
              <a:buChar char="Ø"/>
              <a:defRPr sz="2800">
                <a:solidFill>
                  <a:srgbClr val="00B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2486026" y="6376988"/>
            <a:ext cx="384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Arbitrer</a:t>
            </a:r>
            <a:r>
              <a:rPr lang="en-US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avec des </a:t>
            </a:r>
            <a:r>
              <a:rPr lang="en-US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juges</a:t>
            </a:r>
            <a:r>
              <a:rPr lang="en-US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de </a:t>
            </a:r>
            <a:r>
              <a:rPr lang="en-US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ligne</a:t>
            </a:r>
            <a:endParaRPr lang="en-US" sz="18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00050"/>
            <a:ext cx="8229600" cy="538022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buNone/>
              <a:defRPr sz="4000" b="1">
                <a:solidFill>
                  <a:srgbClr val="00B0F0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800">
                <a:solidFill>
                  <a:srgbClr val="00B0F0"/>
                </a:solidFill>
                <a:latin typeface="+mn-lt"/>
              </a:defRPr>
            </a:lvl2pPr>
            <a:lvl3pPr>
              <a:buFont typeface="Courier New" pitchFamily="49" charset="0"/>
              <a:buChar char="o"/>
              <a:defRPr sz="2800">
                <a:solidFill>
                  <a:srgbClr val="00B0F0"/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2800">
                <a:solidFill>
                  <a:srgbClr val="00B0F0"/>
                </a:solidFill>
                <a:latin typeface="+mn-lt"/>
              </a:defRPr>
            </a:lvl4pPr>
            <a:lvl5pPr>
              <a:buFont typeface="Wingdings" pitchFamily="2" charset="2"/>
              <a:buChar char="Ø"/>
              <a:defRPr sz="2800">
                <a:solidFill>
                  <a:srgbClr val="00B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2486026" y="6376988"/>
            <a:ext cx="384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Arbitrer</a:t>
            </a:r>
            <a:r>
              <a:rPr lang="en-US" sz="18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avec un duo </a:t>
            </a:r>
            <a:r>
              <a:rPr lang="en-US" sz="18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d’arbitres</a:t>
            </a:r>
            <a:endParaRPr lang="en-US" sz="18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00050"/>
            <a:ext cx="8229600" cy="538022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buNone/>
              <a:defRPr sz="4000" b="1">
                <a:solidFill>
                  <a:srgbClr val="00B0F0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800">
                <a:solidFill>
                  <a:srgbClr val="00B0F0"/>
                </a:solidFill>
                <a:latin typeface="+mn-lt"/>
              </a:defRPr>
            </a:lvl2pPr>
            <a:lvl3pPr>
              <a:buFont typeface="Courier New" pitchFamily="49" charset="0"/>
              <a:buChar char="o"/>
              <a:defRPr sz="2800">
                <a:solidFill>
                  <a:srgbClr val="00B0F0"/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2800">
                <a:solidFill>
                  <a:srgbClr val="00B0F0"/>
                </a:solidFill>
                <a:latin typeface="+mn-lt"/>
              </a:defRPr>
            </a:lvl4pPr>
            <a:lvl5pPr>
              <a:buFont typeface="Wingdings" pitchFamily="2" charset="2"/>
              <a:buChar char="Ø"/>
              <a:defRPr sz="2800">
                <a:solidFill>
                  <a:srgbClr val="00B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11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2020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2514600" y="6376988"/>
            <a:ext cx="3567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Changements aux </a:t>
            </a:r>
            <a:r>
              <a:rPr lang="en-US" sz="1800" b="0" kern="120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règles</a:t>
            </a:r>
            <a:r>
              <a:rPr lang="en-US" sz="1800" b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22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buNone/>
              <a:defRPr sz="4000" b="1">
                <a:solidFill>
                  <a:srgbClr val="00B0F0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800">
                <a:solidFill>
                  <a:srgbClr val="00B0F0"/>
                </a:solidFill>
                <a:latin typeface="+mn-lt"/>
              </a:defRPr>
            </a:lvl2pPr>
            <a:lvl3pPr>
              <a:buFont typeface="Courier New" pitchFamily="49" charset="0"/>
              <a:buChar char="o"/>
              <a:defRPr sz="2800">
                <a:solidFill>
                  <a:srgbClr val="00B0F0"/>
                </a:solidFill>
                <a:latin typeface="+mn-lt"/>
              </a:defRPr>
            </a:lvl3pPr>
            <a:lvl4pPr>
              <a:buFont typeface="Wingdings" pitchFamily="2" charset="2"/>
              <a:buChar char="§"/>
              <a:defRPr sz="2800">
                <a:solidFill>
                  <a:srgbClr val="00B0F0"/>
                </a:solidFill>
                <a:latin typeface="+mn-lt"/>
              </a:defRPr>
            </a:lvl4pPr>
            <a:lvl5pPr>
              <a:buFont typeface="Wingdings" pitchFamily="2" charset="2"/>
              <a:buChar char="Ø"/>
              <a:defRPr sz="2800">
                <a:solidFill>
                  <a:srgbClr val="00B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/>
          <p:nvPr userDrawn="1"/>
        </p:nvSpPr>
        <p:spPr>
          <a:xfrm>
            <a:off x="-7938" y="6218238"/>
            <a:ext cx="9170988" cy="639762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rgbClr val="FF7A00"/>
              </a:gs>
              <a:gs pos="98000">
                <a:srgbClr val="FF0000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030" name="Picture 8" descr="Picture1.pn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015163" y="54864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7007225" y="6384925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3AE4D698-4F0F-417E-B513-CDD3CC8BCC5E}" type="slidenum">
              <a:rPr lang="en-CA" sz="1200" b="1">
                <a:solidFill>
                  <a:schemeClr val="bg1"/>
                </a:solidFill>
                <a:latin typeface="+mj-lt"/>
              </a:rPr>
              <a:pPr>
                <a:defRPr/>
              </a:pPr>
              <a:t>‹n°›</a:t>
            </a:fld>
            <a:endParaRPr lang="en-US" sz="1200" b="1">
              <a:latin typeface="+mj-lt"/>
            </a:endParaRPr>
          </a:p>
        </p:txBody>
      </p:sp>
      <p:pic>
        <p:nvPicPr>
          <p:cNvPr id="8" name="Google Shape;404;p92"/>
          <p:cNvPicPr preferRelativeResize="0"/>
          <p:nvPr userDrawn="1"/>
        </p:nvPicPr>
        <p:blipFill rotWithShape="1">
          <a:blip r:embed="rId18">
            <a:alphaModFix/>
          </a:blip>
          <a:srcRect/>
          <a:stretch/>
        </p:blipFill>
        <p:spPr>
          <a:xfrm>
            <a:off x="457200" y="6263481"/>
            <a:ext cx="853440" cy="5945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7" r:id="rId3"/>
    <p:sldLayoutId id="2147483698" r:id="rId4"/>
    <p:sldLayoutId id="2147483699" r:id="rId5"/>
    <p:sldLayoutId id="2147483700" r:id="rId6"/>
    <p:sldLayoutId id="2147483714" r:id="rId7"/>
    <p:sldLayoutId id="2147483701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3A02EB-F59C-9759-9232-0BBC30A0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270418-0AE4-652D-73A3-B88F17F5B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AA8C3C-5FAB-83AF-1909-011D37931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FB3D15-F56C-874F-9410-1B4BE4E14B49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7C6F68-FFD8-D6D7-8A6F-0C144B8B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F1FFE-9A03-A697-0EB1-BAF79314F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CAE89-85C6-3740-8CD4-9D7445FA38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308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B70C88-7A70-C8C6-FF40-2DDE085D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F68181-0509-A09D-C8E7-D7FD3D9A8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A90C78-C91A-C44B-9228-EF22E982D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95474-8979-3D44-8833-C4131D6BBA44}" type="datetimeFigureOut">
              <a:rPr lang="fr-CA" smtClean="0"/>
              <a:t>2024-08-29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4C24-7386-7B83-AE91-8C041C73A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9D0F47-9979-CE22-39FB-4BC8EB6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FF0D94-BF6B-EC44-81BA-CD2138E5131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99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customXml" Target="../ink/ink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7625" y="665163"/>
            <a:ext cx="6732588" cy="313932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4475B1"/>
                </a:solidFill>
                <a:latin typeface="+mn-lt"/>
              </a:rPr>
              <a:t>L’arbitrage</a:t>
            </a:r>
            <a:r>
              <a:rPr lang="en-US" sz="6600" b="1" dirty="0">
                <a:solidFill>
                  <a:srgbClr val="4475B1"/>
                </a:solidFill>
                <a:latin typeface="+mn-lt"/>
              </a:rPr>
              <a:t> au pickleball</a:t>
            </a:r>
          </a:p>
          <a:p>
            <a:pPr algn="ctr">
              <a:defRPr/>
            </a:pPr>
            <a:r>
              <a:rPr lang="en-US" sz="6600" b="1" dirty="0">
                <a:solidFill>
                  <a:srgbClr val="4475B1"/>
                </a:solidFill>
                <a:latin typeface="+mn-lt"/>
              </a:rPr>
              <a:t>2024 </a:t>
            </a:r>
          </a:p>
        </p:txBody>
      </p:sp>
      <p:pic>
        <p:nvPicPr>
          <p:cNvPr id="4" name="Google Shape;404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9848" y="3804484"/>
            <a:ext cx="3025324" cy="1814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1053CCA-A808-19D0-E325-B944DEE3478C}"/>
              </a:ext>
            </a:extLst>
          </p:cNvPr>
          <p:cNvSpPr txBox="1"/>
          <p:nvPr/>
        </p:nvSpPr>
        <p:spPr>
          <a:xfrm>
            <a:off x="3909130" y="5931227"/>
            <a:ext cx="1549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b="1" i="1" dirty="0">
                <a:solidFill>
                  <a:srgbClr val="4475B1"/>
                </a:solidFill>
              </a:rPr>
              <a:t>Mise à jour août 2024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r>
              <a:rPr lang="en-US" sz="37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7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6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Enregistrer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serveur/receveur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bonne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b="1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CORRIGER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besoin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Appeler </a:t>
            </a:r>
            <a:r>
              <a:rPr lang="fr-FR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service + zone de non-volée (ZNV)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Maintenir </a:t>
            </a:r>
            <a:r>
              <a:rPr lang="fr-FR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contrôle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+ déroulement efficace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en-US" sz="2600" dirty="0"/>
              <a:t>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600" dirty="0"/>
          </a:p>
          <a:p>
            <a:pPr eaLnBrk="1" hangingPunct="1">
              <a:lnSpc>
                <a:spcPct val="90000"/>
              </a:lnSpc>
              <a:defRPr/>
            </a:pPr>
            <a:endParaRPr lang="en-US" sz="37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médical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Noter détails au verso feuille (ne pas enlever feuille du pince-feuilles)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58888" lvl="2" indent="-357188" eaLnBrk="1" hangingPunct="1">
              <a:spcBef>
                <a:spcPts val="0"/>
              </a:spcBef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Perte un temps arrêt régulier </a:t>
            </a:r>
            <a:r>
              <a:rPr lang="fr-FR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avertissement technique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8888" lvl="2" indent="-357188" eaLnBrk="1" hangingPunct="1">
              <a:spcAft>
                <a:spcPts val="6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temps d'arrêt =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technique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8888" lvl="2" indent="-357188" eaLnBrk="1" hangingPunct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d'arrêt médical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n’est plus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disponible pour ce joueur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d'arrêt médical </a:t>
            </a: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fr-CA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CA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reprendre jeu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 minutes</a:t>
            </a:r>
          </a:p>
          <a:p>
            <a:pPr marL="1258888" lvl="2" indent="-357188" eaLnBrk="1" hangingPunct="1">
              <a:lnSpc>
                <a:spcPct val="70000"/>
              </a:lnSpc>
              <a:spcBef>
                <a:spcPts val="672"/>
              </a:spcBef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non utilisé = perdu</a:t>
            </a: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utiliser TA régulier non pris pour rallonger le 15 minutes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incapable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reprendre jeu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 minutes:</a:t>
            </a:r>
          </a:p>
          <a:p>
            <a:pPr marL="1258888" lvl="2" indent="-357188" eaLnBrk="1" hangingPunct="1">
              <a:lnSpc>
                <a:spcPct val="70000"/>
              </a:lnSpc>
              <a:spcBef>
                <a:spcPts val="672"/>
              </a:spcBef>
              <a:spcAft>
                <a:spcPts val="0"/>
              </a:spcAft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Abandon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 pointage</a:t>
            </a:r>
          </a:p>
          <a:p>
            <a:pPr marL="1258888" lvl="2" indent="-357188" eaLnBrk="1" hangingPunct="1">
              <a:spcAft>
                <a:spcPts val="6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Victoire à l’adversaire </a:t>
            </a: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(ex: 8-11, 11-6, 11-0)</a:t>
            </a:r>
            <a:endParaRPr lang="fr-CA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8888" lvl="2" indent="-357188" eaLnBrk="1" hangingPunct="1">
              <a:lnSpc>
                <a:spcPct val="70000"/>
              </a:lnSpc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 jouer prochain match catégorie</a:t>
            </a:r>
          </a:p>
          <a:p>
            <a:pPr marL="444500" lvl="2" indent="0" eaLnBrk="1" hangingPunct="1">
              <a:buNone/>
              <a:defRPr/>
            </a:pPr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2" indent="0" eaLnBrk="1" hangingPunct="1">
              <a:buNone/>
              <a:defRPr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 être initié par arbitre </a:t>
            </a:r>
            <a:r>
              <a:rPr 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 imputé au joueur)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15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92500" lnSpcReduction="20000"/>
          </a:bodyPr>
          <a:lstStyle/>
          <a:p>
            <a:pPr marL="95250" indent="11113" eaLnBrk="1" hangingPunct="1">
              <a:spcAft>
                <a:spcPts val="1800"/>
              </a:spcAft>
              <a:defRPr/>
            </a:pPr>
            <a:r>
              <a:rPr lang="en-US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sz="43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d’arbitre</a:t>
            </a:r>
            <a:r>
              <a:rPr lang="en-US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(règle 10.H.2.) </a:t>
            </a:r>
          </a:p>
          <a:p>
            <a:pPr marL="95250" indent="11113" eaLnBrk="1" hangingPunct="1">
              <a:spcAft>
                <a:spcPts val="1800"/>
              </a:spcAft>
              <a:defRPr/>
            </a:pPr>
            <a:r>
              <a:rPr lang="fr-C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IMPUTÉ </a:t>
            </a:r>
            <a:r>
              <a:rPr lang="fr-CA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JOUEUR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 conscient de son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état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 demande équipe médicale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limite de temps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condition médicale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confirmée par équipe médicale ou quand joueur apte à jouer = jeu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reprend 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incapable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reprendre jeu</a:t>
            </a:r>
          </a:p>
          <a:p>
            <a:pPr marL="1258888" lvl="2" indent="-357188" eaLnBrk="1" hangingPunct="1">
              <a:lnSpc>
                <a:spcPct val="70000"/>
              </a:lnSpc>
              <a:spcBef>
                <a:spcPts val="672"/>
              </a:spcBef>
              <a:spcAft>
                <a:spcPts val="0"/>
              </a:spcAft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Abandon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 pointage</a:t>
            </a:r>
          </a:p>
          <a:p>
            <a:pPr marL="1258888" lvl="2" indent="-357188" eaLnBrk="1" hangingPunct="1">
              <a:spcAft>
                <a:spcPts val="6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Victoire à l’adversaire </a:t>
            </a:r>
            <a:r>
              <a:rPr lang="fr-CA" sz="2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(suivre procédure TAM)</a:t>
            </a:r>
            <a:endParaRPr lang="fr-CA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8888" lvl="2" indent="-357188" eaLnBrk="1" hangingPunct="1">
              <a:lnSpc>
                <a:spcPct val="70000"/>
              </a:lnSpc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 jouer prochain match catégorie</a:t>
            </a:r>
          </a:p>
          <a:p>
            <a:pPr lvl="1" eaLnBrk="1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380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médical</a:t>
            </a:r>
            <a:r>
              <a:rPr lang="en-US" sz="32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en-US" sz="3200" b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/>
          </a:p>
        </p:txBody>
      </p:sp>
      <p:sp>
        <p:nvSpPr>
          <p:cNvPr id="4" name="Cadre 3"/>
          <p:cNvSpPr/>
          <p:nvPr/>
        </p:nvSpPr>
        <p:spPr>
          <a:xfrm>
            <a:off x="3390900" y="1130301"/>
            <a:ext cx="4876800" cy="4310822"/>
          </a:xfrm>
          <a:prstGeom prst="frame">
            <a:avLst>
              <a:gd name="adj1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14" name="Image 13" descr="PwPt_90_TAM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2" y="1257300"/>
            <a:ext cx="7654578" cy="38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61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9525" indent="0"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équipement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Discrétion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</a:t>
            </a:r>
            <a:endParaRPr lang="en-US" sz="32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49363" lvl="1" indent="-354013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fr-CA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</a:t>
            </a:r>
            <a:r>
              <a:rPr lang="fr-C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CA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tenu d’utiliser temps arrêt régulier</a:t>
            </a:r>
            <a:endParaRPr lang="en-US" sz="32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49363" lvl="1" indent="-354013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raisonnable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49363" lvl="1" indent="-354013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</a:t>
            </a:r>
            <a:endParaRPr lang="en-US" sz="32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49363" lvl="1" indent="-354013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d’inscription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faire</a:t>
            </a:r>
          </a:p>
          <a:p>
            <a:pPr eaLnBrk="1" hangingPunct="1"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1600" dirty="0"/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3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inhabituelles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sz="4300" dirty="0">
                <a:solidFill>
                  <a:srgbClr val="3D6BA1"/>
                </a:solidFill>
                <a:latin typeface="Calibri"/>
                <a:cs typeface="Calibri"/>
              </a:rPr>
              <a:t>Mesures disciplinaires</a:t>
            </a:r>
          </a:p>
          <a:p>
            <a:pPr lvl="1" eaLnBrk="1" hangingPunct="1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Arbitre = autorité pour imposer mesures disciplinaires afin de contrôler match </a:t>
            </a:r>
          </a:p>
          <a:p>
            <a:pPr lvl="1" eaLnBrk="1" hangingPunct="1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Recommandé d’utiliser, si applicable, la mesure la moins punitive pour mettre fin à un comportement inapproprié</a:t>
            </a:r>
          </a:p>
          <a:p>
            <a:pPr lvl="1" eaLnBrk="1" hangingPunct="1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Progression habituelle = avertissement verbal – avertissement technique – faute technique</a:t>
            </a:r>
          </a:p>
          <a:p>
            <a:pPr lvl="1" eaLnBrk="1" hangingPunct="1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Faire réaliser aux joueurs que vous êtes attentif à leur comportement peut être suffisant pour prévenir mauvais comportement </a:t>
            </a:r>
            <a:b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sz="4300" dirty="0">
                <a:solidFill>
                  <a:srgbClr val="3D6BA1"/>
                </a:solidFill>
                <a:latin typeface="Calibri"/>
                <a:cs typeface="Calibri"/>
              </a:rPr>
              <a:t>Avertissement verbal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sz="3200" dirty="0">
                <a:solidFill>
                  <a:srgbClr val="3D6BA1"/>
                </a:solidFill>
                <a:latin typeface="Calibri"/>
                <a:cs typeface="Calibri"/>
              </a:rPr>
              <a:t>Première étape = habituellement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sz="3200" dirty="0">
                <a:solidFill>
                  <a:srgbClr val="3D6BA1"/>
                </a:solidFill>
                <a:latin typeface="Calibri"/>
                <a:cs typeface="Calibri"/>
              </a:rPr>
              <a:t>Utiliser </a:t>
            </a:r>
            <a:r>
              <a:rPr lang="fr-CA" sz="3200" b="1" dirty="0">
                <a:solidFill>
                  <a:srgbClr val="3D6BA1"/>
                </a:solidFill>
                <a:latin typeface="Calibri"/>
                <a:cs typeface="Calibri"/>
              </a:rPr>
              <a:t>tôt</a:t>
            </a:r>
            <a:r>
              <a:rPr lang="fr-CA" sz="3200" dirty="0">
                <a:solidFill>
                  <a:srgbClr val="3D6BA1"/>
                </a:solidFill>
                <a:latin typeface="Calibri"/>
                <a:cs typeface="Calibri"/>
              </a:rPr>
              <a:t> dans le match – au besoin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sz="3200" dirty="0">
                <a:solidFill>
                  <a:srgbClr val="3D6BA1"/>
                </a:solidFill>
                <a:latin typeface="Calibri"/>
                <a:cs typeface="Calibri"/>
              </a:rPr>
              <a:t>Ex: Jeu lent – blasphêmer – conduite antisportive – etc.</a:t>
            </a:r>
          </a:p>
          <a:p>
            <a:pPr marL="457200" lvl="1" indent="0" eaLnBrk="1" hangingPunct="1">
              <a:spcAft>
                <a:spcPts val="1200"/>
              </a:spcAft>
              <a:buNone/>
              <a:defRPr/>
            </a:pPr>
            <a:endParaRPr lang="en-US" dirty="0">
              <a:solidFill>
                <a:srgbClr val="3D6BA1"/>
              </a:solidFill>
              <a:latin typeface="Calibri"/>
              <a:cs typeface="Calibri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2134530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Avertissement technique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Précède habituellement faute technique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ct val="81000"/>
              <a:buFontTx/>
              <a:buChar char="•"/>
              <a:defRPr/>
            </a:pP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DEUXIÈME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avertissement technique dans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(joueur/partenaire, peu importe raison)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FAUTE TECHNIQUE</a:t>
            </a:r>
            <a:b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0"/>
          </a:p>
        </p:txBody>
      </p:sp>
    </p:spTree>
    <p:extLst>
      <p:ext uri="{BB962C8B-B14F-4D97-AF65-F5344CB8AC3E}">
        <p14:creationId xmlns:p14="http://schemas.microsoft.com/office/powerpoint/2010/main" val="91068439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Mesures disciplinaires – Inscriptions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Inscrire AV – </a:t>
            </a: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sous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zone AT/FT équipe fautive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Inscrire AT/FT – </a:t>
            </a: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dans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zone AT/FT équipe fautive</a:t>
            </a:r>
          </a:p>
          <a:p>
            <a:pPr lvl="1" eaLnBrk="1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Noter détails – verso feuille </a:t>
            </a:r>
            <a:r>
              <a:rPr lang="fr-CA" sz="2400" dirty="0">
                <a:solidFill>
                  <a:srgbClr val="3D6BA1"/>
                </a:solidFill>
                <a:latin typeface="Calibri"/>
                <a:cs typeface="Calibri"/>
              </a:rPr>
              <a:t>(ne pas enlever feuille du pince-feuilles + ne pas pivoter pince-feuilles)</a:t>
            </a:r>
          </a:p>
          <a:p>
            <a:pPr marL="1249363" lvl="1" indent="-344488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fr-CA" sz="2400" dirty="0">
                <a:solidFill>
                  <a:srgbClr val="3D6BA1"/>
                </a:solidFill>
                <a:latin typeface="Calibri"/>
                <a:cs typeface="Calibri"/>
              </a:rPr>
              <a:t>Peut se faire au TA ou fin partie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endParaRPr lang="fr-CA" sz="2400" dirty="0">
              <a:solidFill>
                <a:srgbClr val="3D6BA1"/>
              </a:solidFill>
              <a:latin typeface="Calibri"/>
              <a:cs typeface="Calibri"/>
            </a:endParaRPr>
          </a:p>
          <a:p>
            <a:pPr lvl="1" eaLnBrk="1" hangingPunct="1">
              <a:spcAft>
                <a:spcPts val="1200"/>
              </a:spcAft>
              <a:buClr>
                <a:srgbClr val="3D6BA1"/>
              </a:buClr>
              <a:buFont typeface="Arial" charset="0"/>
              <a:buChar char="•"/>
              <a:defRPr/>
            </a:pPr>
            <a:r>
              <a:rPr lang="fr-CA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fr-CA" dirty="0">
                <a:solidFill>
                  <a:srgbClr val="FF0000"/>
                </a:solidFill>
                <a:latin typeface="Calibri"/>
                <a:cs typeface="Calibri"/>
              </a:rPr>
              <a:t> avertissements techniques = </a:t>
            </a:r>
            <a:r>
              <a:rPr lang="fr-CA" b="1" dirty="0">
                <a:solidFill>
                  <a:srgbClr val="FF0000"/>
                </a:solidFill>
                <a:latin typeface="Calibri"/>
                <a:cs typeface="Calibri"/>
              </a:rPr>
              <a:t>1 faute technique</a:t>
            </a:r>
            <a:br>
              <a:rPr lang="fr-FR" dirty="0">
                <a:solidFill>
                  <a:srgbClr val="3D6BA1"/>
                </a:solidFill>
                <a:latin typeface="Calibri"/>
                <a:cs typeface="Calibri"/>
              </a:rPr>
            </a:br>
            <a:endParaRPr lang="en-US" dirty="0">
              <a:solidFill>
                <a:srgbClr val="3D6BA1"/>
              </a:solidFill>
              <a:latin typeface="Calibri"/>
              <a:cs typeface="Calibri"/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fr-FR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 fautes, faire respecter règles et régler </a:t>
            </a: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litiges</a:t>
            </a:r>
            <a:endParaRPr lang="fr-FR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Appels de lignes =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seulement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sollicité par joueur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>
                <a:solidFill>
                  <a:srgbClr val="4475B1"/>
                </a:solidFill>
                <a:latin typeface="+mj-lt"/>
              </a:rPr>
              <a:t>Émettre </a:t>
            </a:r>
            <a:r>
              <a:rPr lang="fr-FR">
                <a:solidFill>
                  <a:srgbClr val="4475B1"/>
                </a:solidFill>
                <a:latin typeface="+mj-lt"/>
              </a:rPr>
              <a:t>– </a:t>
            </a:r>
            <a:r>
              <a:rPr lang="fr-FR">
                <a:solidFill>
                  <a:srgbClr val="3D6BA1"/>
                </a:solidFill>
                <a:latin typeface="+mj-lt"/>
              </a:rPr>
              <a:t>avertissement verbal, avertissements </a:t>
            </a:r>
            <a:r>
              <a:rPr lang="fr-FR">
                <a:solidFill>
                  <a:srgbClr val="4475B1"/>
                </a:solidFill>
                <a:latin typeface="+mj-lt"/>
              </a:rPr>
              <a:t>techniques et fautes techniques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>
                <a:solidFill>
                  <a:srgbClr val="4475B1"/>
                </a:solidFill>
                <a:latin typeface="+mj-lt"/>
              </a:rPr>
              <a:t>Enregistrer</a:t>
            </a:r>
            <a:r>
              <a:rPr lang="fr-FR">
                <a:solidFill>
                  <a:srgbClr val="4475B1"/>
                </a:solidFill>
                <a:latin typeface="+mj-lt"/>
              </a:rPr>
              <a:t> – Avertissement verbal, avertissements techniques et fautes techniques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sz="1600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   </a:t>
            </a:r>
          </a:p>
          <a:p>
            <a:pPr eaLnBrk="1" hangingPunct="1">
              <a:defRPr/>
            </a:pPr>
            <a:endParaRPr lang="en-US"/>
          </a:p>
        </p:txBody>
      </p:sp>
      <p:grpSp>
        <p:nvGrpSpPr>
          <p:cNvPr id="20" name="Grouper 19"/>
          <p:cNvGrpSpPr/>
          <p:nvPr/>
        </p:nvGrpSpPr>
        <p:grpSpPr>
          <a:xfrm>
            <a:off x="3455642" y="3864804"/>
            <a:ext cx="273510" cy="610201"/>
            <a:chOff x="3455642" y="3864804"/>
            <a:chExt cx="273510" cy="610201"/>
          </a:xfrm>
        </p:grpSpPr>
        <p:sp>
          <p:nvSpPr>
            <p:cNvPr id="18" name="Rectangle 17"/>
            <p:cNvSpPr/>
            <p:nvPr/>
          </p:nvSpPr>
          <p:spPr>
            <a:xfrm>
              <a:off x="3544486" y="4013340"/>
              <a:ext cx="184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CA" sz="2400" b="1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55642" y="3864804"/>
              <a:ext cx="184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CA" sz="2400" b="1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/>
          <a:srcRect l="-1050748" t="131497" r="1072626" b="-131497"/>
          <a:stretch/>
        </p:blipFill>
        <p:spPr>
          <a:xfrm>
            <a:off x="4381500" y="3774370"/>
            <a:ext cx="317448" cy="5171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trée manuscrite 7">
                <a:extLst>
                  <a:ext uri="{FF2B5EF4-FFF2-40B4-BE49-F238E27FC236}">
                    <a16:creationId xmlns:a16="http://schemas.microsoft.com/office/drawing/2014/main" id="{7EACE602-7B50-9B65-22B8-91BFB0321B96}"/>
                  </a:ext>
                </a:extLst>
              </p14:cNvPr>
              <p14:cNvContentPartPr/>
              <p14:nvPr/>
            </p14:nvContentPartPr>
            <p14:xfrm>
              <a:off x="3297013" y="3547545"/>
              <a:ext cx="360" cy="360"/>
            </p14:xfrm>
          </p:contentPart>
        </mc:Choice>
        <mc:Fallback xmlns="">
          <p:pic>
            <p:nvPicPr>
              <p:cNvPr id="8" name="Entrée manuscrite 7">
                <a:extLst>
                  <a:ext uri="{FF2B5EF4-FFF2-40B4-BE49-F238E27FC236}">
                    <a16:creationId xmlns:a16="http://schemas.microsoft.com/office/drawing/2014/main" id="{7EACE602-7B50-9B65-22B8-91BFB0321B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9013" y="352954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trée manuscrite 8">
                <a:extLst>
                  <a:ext uri="{FF2B5EF4-FFF2-40B4-BE49-F238E27FC236}">
                    <a16:creationId xmlns:a16="http://schemas.microsoft.com/office/drawing/2014/main" id="{02993D7C-F6B7-4A4F-8494-51639D5FAEC0}"/>
                  </a:ext>
                </a:extLst>
              </p14:cNvPr>
              <p14:cNvContentPartPr/>
              <p14:nvPr/>
            </p14:nvContentPartPr>
            <p14:xfrm>
              <a:off x="2381893" y="2885918"/>
              <a:ext cx="223560" cy="80640"/>
            </p14:xfrm>
          </p:contentPart>
        </mc:Choice>
        <mc:Fallback xmlns="">
          <p:pic>
            <p:nvPicPr>
              <p:cNvPr id="9" name="Entrée manuscrite 8">
                <a:extLst>
                  <a:ext uri="{FF2B5EF4-FFF2-40B4-BE49-F238E27FC236}">
                    <a16:creationId xmlns:a16="http://schemas.microsoft.com/office/drawing/2014/main" id="{02993D7C-F6B7-4A4F-8494-51639D5FA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8893" y="2823198"/>
                <a:ext cx="349200" cy="205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trée manuscrite 10">
                <a:extLst>
                  <a:ext uri="{FF2B5EF4-FFF2-40B4-BE49-F238E27FC236}">
                    <a16:creationId xmlns:a16="http://schemas.microsoft.com/office/drawing/2014/main" id="{DEBEBAE7-191A-D44E-0D96-470E6C43AAEB}"/>
                  </a:ext>
                </a:extLst>
              </p14:cNvPr>
              <p14:cNvContentPartPr/>
              <p14:nvPr/>
            </p14:nvContentPartPr>
            <p14:xfrm>
              <a:off x="1230253" y="3489638"/>
              <a:ext cx="360" cy="360"/>
            </p14:xfrm>
          </p:contentPart>
        </mc:Choice>
        <mc:Fallback xmlns="">
          <p:pic>
            <p:nvPicPr>
              <p:cNvPr id="11" name="Entrée manuscrite 10">
                <a:extLst>
                  <a:ext uri="{FF2B5EF4-FFF2-40B4-BE49-F238E27FC236}">
                    <a16:creationId xmlns:a16="http://schemas.microsoft.com/office/drawing/2014/main" id="{DEBEBAE7-191A-D44E-0D96-470E6C43AA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7253" y="3426638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4778348E-29CE-FE4D-8642-DA9B91FEE73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045" t="91227" r="67425" b="4657"/>
          <a:stretch/>
        </p:blipFill>
        <p:spPr>
          <a:xfrm>
            <a:off x="2054501" y="3742467"/>
            <a:ext cx="1027746" cy="266008"/>
          </a:xfrm>
          <a:prstGeom prst="rect">
            <a:avLst/>
          </a:prstGeom>
        </p:spPr>
      </p:pic>
      <p:pic>
        <p:nvPicPr>
          <p:cNvPr id="92" name="Image 91" descr="PwPt_97_AV.png">
            <a:extLst>
              <a:ext uri="{FF2B5EF4-FFF2-40B4-BE49-F238E27FC236}">
                <a16:creationId xmlns:a16="http://schemas.microsoft.com/office/drawing/2014/main" id="{5F6E800D-1353-5834-B9E7-802257C795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-2564" r="2176" b="49149"/>
          <a:stretch/>
        </p:blipFill>
        <p:spPr>
          <a:xfrm>
            <a:off x="565079" y="1402910"/>
            <a:ext cx="7805791" cy="3143892"/>
          </a:xfrm>
          <a:prstGeom prst="rect">
            <a:avLst/>
          </a:prstGeom>
        </p:spPr>
      </p:pic>
      <p:sp>
        <p:nvSpPr>
          <p:cNvPr id="93" name="Content Placeholder 1">
            <a:extLst>
              <a:ext uri="{FF2B5EF4-FFF2-40B4-BE49-F238E27FC236}">
                <a16:creationId xmlns:a16="http://schemas.microsoft.com/office/drawing/2014/main" id="{9A7E20CC-EE19-5F9A-57AA-A0EA982495AE}"/>
              </a:ext>
            </a:extLst>
          </p:cNvPr>
          <p:cNvSpPr txBox="1">
            <a:spLocks/>
          </p:cNvSpPr>
          <p:nvPr/>
        </p:nvSpPr>
        <p:spPr bwMode="auto">
          <a:xfrm>
            <a:off x="457200" y="400050"/>
            <a:ext cx="8229600" cy="5380038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00B0F0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00B0F0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 kern="1200">
                <a:solidFill>
                  <a:srgbClr val="00B0F0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00B0F0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 kern="1200">
                <a:solidFill>
                  <a:srgbClr val="00B0F0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Aft>
                <a:spcPts val="1200"/>
              </a:spcAft>
              <a:defRPr/>
            </a:pPr>
            <a:r>
              <a:rPr lang="en-US" err="1">
                <a:solidFill>
                  <a:srgbClr val="3D6BA1"/>
                </a:solidFill>
                <a:latin typeface="Calibri"/>
                <a:cs typeface="Calibri"/>
              </a:rPr>
              <a:t>Avertissement</a:t>
            </a:r>
            <a:r>
              <a:rPr lang="en-US">
                <a:solidFill>
                  <a:srgbClr val="3D6BA1"/>
                </a:solidFill>
                <a:latin typeface="Calibri"/>
                <a:cs typeface="Calibri"/>
              </a:rPr>
              <a:t> verbal   </a:t>
            </a:r>
          </a:p>
        </p:txBody>
      </p:sp>
      <p:pic>
        <p:nvPicPr>
          <p:cNvPr id="94" name="Image 93">
            <a:extLst>
              <a:ext uri="{FF2B5EF4-FFF2-40B4-BE49-F238E27FC236}">
                <a16:creationId xmlns:a16="http://schemas.microsoft.com/office/drawing/2014/main" id="{A2D0F537-5039-039A-C0EE-6D10205E0D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205" r="74672" b="-205"/>
          <a:stretch/>
        </p:blipFill>
        <p:spPr>
          <a:xfrm>
            <a:off x="681478" y="3995854"/>
            <a:ext cx="1923975" cy="4524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5" name="Entrée manuscrite 94">
                <a:extLst>
                  <a:ext uri="{FF2B5EF4-FFF2-40B4-BE49-F238E27FC236}">
                    <a16:creationId xmlns:a16="http://schemas.microsoft.com/office/drawing/2014/main" id="{6AEDBCF0-C747-2226-2AE9-FDB4E2845783}"/>
                  </a:ext>
                </a:extLst>
              </p14:cNvPr>
              <p14:cNvContentPartPr/>
              <p14:nvPr/>
            </p14:nvContentPartPr>
            <p14:xfrm>
              <a:off x="3297013" y="3547545"/>
              <a:ext cx="360" cy="360"/>
            </p14:xfrm>
          </p:contentPart>
        </mc:Choice>
        <mc:Fallback xmlns="">
          <p:pic>
            <p:nvPicPr>
              <p:cNvPr id="95" name="Entrée manuscrite 94">
                <a:extLst>
                  <a:ext uri="{FF2B5EF4-FFF2-40B4-BE49-F238E27FC236}">
                    <a16:creationId xmlns:a16="http://schemas.microsoft.com/office/drawing/2014/main" id="{6AEDBCF0-C747-2226-2AE9-FDB4E28457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9013" y="352990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" name="Entrée manuscrite 95">
                <a:extLst>
                  <a:ext uri="{FF2B5EF4-FFF2-40B4-BE49-F238E27FC236}">
                    <a16:creationId xmlns:a16="http://schemas.microsoft.com/office/drawing/2014/main" id="{9B09C38B-8377-CCA3-A51F-76730924FEA2}"/>
                  </a:ext>
                </a:extLst>
              </p14:cNvPr>
              <p14:cNvContentPartPr/>
              <p14:nvPr/>
            </p14:nvContentPartPr>
            <p14:xfrm>
              <a:off x="2381893" y="2885918"/>
              <a:ext cx="223560" cy="80640"/>
            </p14:xfrm>
          </p:contentPart>
        </mc:Choice>
        <mc:Fallback xmlns="">
          <p:pic>
            <p:nvPicPr>
              <p:cNvPr id="96" name="Entrée manuscrite 95">
                <a:extLst>
                  <a:ext uri="{FF2B5EF4-FFF2-40B4-BE49-F238E27FC236}">
                    <a16:creationId xmlns:a16="http://schemas.microsoft.com/office/drawing/2014/main" id="{9B09C38B-8377-CCA3-A51F-76730924FE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9253" y="2822918"/>
                <a:ext cx="3492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7" name="Entrée manuscrite 96">
                <a:extLst>
                  <a:ext uri="{FF2B5EF4-FFF2-40B4-BE49-F238E27FC236}">
                    <a16:creationId xmlns:a16="http://schemas.microsoft.com/office/drawing/2014/main" id="{2E3A2BD9-D7D3-0882-ABE2-1328C22A51FD}"/>
                  </a:ext>
                </a:extLst>
              </p14:cNvPr>
              <p14:cNvContentPartPr/>
              <p14:nvPr/>
            </p14:nvContentPartPr>
            <p14:xfrm>
              <a:off x="1230253" y="3489638"/>
              <a:ext cx="360" cy="360"/>
            </p14:xfrm>
          </p:contentPart>
        </mc:Choice>
        <mc:Fallback xmlns="">
          <p:pic>
            <p:nvPicPr>
              <p:cNvPr id="97" name="Entrée manuscrite 96">
                <a:extLst>
                  <a:ext uri="{FF2B5EF4-FFF2-40B4-BE49-F238E27FC236}">
                    <a16:creationId xmlns:a16="http://schemas.microsoft.com/office/drawing/2014/main" id="{2E3A2BD9-D7D3-0882-ABE2-1328C22A51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7613" y="3426998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98" name="Image 97">
            <a:extLst>
              <a:ext uri="{FF2B5EF4-FFF2-40B4-BE49-F238E27FC236}">
                <a16:creationId xmlns:a16="http://schemas.microsoft.com/office/drawing/2014/main" id="{1D7F1A5C-94B9-ECB2-CAF9-260754B851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045" t="91227" r="67425" b="4657"/>
          <a:stretch/>
        </p:blipFill>
        <p:spPr>
          <a:xfrm>
            <a:off x="2054501" y="3742467"/>
            <a:ext cx="1027746" cy="266008"/>
          </a:xfrm>
          <a:prstGeom prst="rect">
            <a:avLst/>
          </a:prstGeom>
        </p:spPr>
      </p:pic>
      <p:sp>
        <p:nvSpPr>
          <p:cNvPr id="99" name="ZoneTexte 98">
            <a:extLst>
              <a:ext uri="{FF2B5EF4-FFF2-40B4-BE49-F238E27FC236}">
                <a16:creationId xmlns:a16="http://schemas.microsoft.com/office/drawing/2014/main" id="{2D56F7C6-7FC6-D649-AB53-3278F3BFEE44}"/>
              </a:ext>
            </a:extLst>
          </p:cNvPr>
          <p:cNvSpPr txBox="1"/>
          <p:nvPr/>
        </p:nvSpPr>
        <p:spPr>
          <a:xfrm>
            <a:off x="7750210" y="3926394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>
                <a:solidFill>
                  <a:srgbClr val="FF0000"/>
                </a:solidFill>
                <a:latin typeface="BODONI 72 BOOK" pitchFamily="2" charset="0"/>
                <a:ea typeface="Ayuthaya" pitchFamily="2" charset="-34"/>
                <a:cs typeface="Ayuthaya" pitchFamily="2" charset="-34"/>
              </a:rPr>
              <a:t>AV</a:t>
            </a:r>
          </a:p>
        </p:txBody>
      </p:sp>
      <p:sp>
        <p:nvSpPr>
          <p:cNvPr id="100" name="Flèche vers la droite 99">
            <a:extLst>
              <a:ext uri="{FF2B5EF4-FFF2-40B4-BE49-F238E27FC236}">
                <a16:creationId xmlns:a16="http://schemas.microsoft.com/office/drawing/2014/main" id="{ED6C13CF-B700-B6E3-0439-4C0425736EF7}"/>
              </a:ext>
            </a:extLst>
          </p:cNvPr>
          <p:cNvSpPr/>
          <p:nvPr/>
        </p:nvSpPr>
        <p:spPr>
          <a:xfrm rot="20045766">
            <a:off x="6862393" y="4172319"/>
            <a:ext cx="978408" cy="484632"/>
          </a:xfrm>
          <a:prstGeom prst="rightArrow">
            <a:avLst>
              <a:gd name="adj1" fmla="val 24560"/>
              <a:gd name="adj2" fmla="val 839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67FE7C9-9CBD-F97B-1704-96EE64C236A3}"/>
              </a:ext>
            </a:extLst>
          </p:cNvPr>
          <p:cNvSpPr/>
          <p:nvPr/>
        </p:nvSpPr>
        <p:spPr>
          <a:xfrm>
            <a:off x="6324181" y="1278348"/>
            <a:ext cx="2054830" cy="15633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b="1">
                <a:solidFill>
                  <a:srgbClr val="FF0000"/>
                </a:solidFill>
                <a:latin typeface="Avenir Book" panose="02000503020000020003" pitchFamily="2" charset="0"/>
              </a:rPr>
              <a:t>AV – Larose, partie 1, </a:t>
            </a:r>
          </a:p>
          <a:p>
            <a:r>
              <a:rPr lang="fr-CA" sz="1400" b="1">
                <a:solidFill>
                  <a:srgbClr val="FF0000"/>
                </a:solidFill>
                <a:latin typeface="Avenir Book" panose="02000503020000020003" pitchFamily="2" charset="0"/>
              </a:rPr>
              <a:t>6-2-1, ralentit le jeu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85270EAB-D4CE-B7DF-6F2B-C23C0D601C72}"/>
              </a:ext>
            </a:extLst>
          </p:cNvPr>
          <p:cNvSpPr txBox="1"/>
          <p:nvPr/>
        </p:nvSpPr>
        <p:spPr>
          <a:xfrm>
            <a:off x="6400053" y="2576657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i="1">
                <a:latin typeface="+mj-lt"/>
              </a:rPr>
              <a:t>Verso de la feuille de pointage</a:t>
            </a:r>
          </a:p>
        </p:txBody>
      </p:sp>
    </p:spTree>
    <p:extLst>
      <p:ext uri="{BB962C8B-B14F-4D97-AF65-F5344CB8AC3E}">
        <p14:creationId xmlns:p14="http://schemas.microsoft.com/office/powerpoint/2010/main" val="236528707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Avertissement technique</a:t>
            </a:r>
            <a:r>
              <a:rPr lang="en-US" sz="32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en-US" sz="3200" b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6" name="Image 5" descr="PwPt_95_1TA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11300"/>
            <a:ext cx="7950201" cy="33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601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wPt_98_2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8500"/>
            <a:ext cx="8128000" cy="333624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Avertissement technique</a:t>
            </a:r>
            <a:r>
              <a:rPr lang="en-US" sz="32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en-US" sz="3200" b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3200" b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avertissements techniques = 1 faute technique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611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A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technique</a:t>
            </a:r>
          </a:p>
          <a:p>
            <a:pPr lvl="1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fr-CA" sz="35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Imposée pour:</a:t>
            </a:r>
          </a:p>
          <a:p>
            <a:pPr marL="717550"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Lancer raquette intentionnellement – </a:t>
            </a: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agressivité et imprudence</a:t>
            </a:r>
          </a:p>
          <a:p>
            <a:pPr marL="717550"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Lancer balle morte avec </a:t>
            </a: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agressivité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&amp; </a:t>
            </a: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frapper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quelqu’un</a:t>
            </a:r>
          </a:p>
          <a:p>
            <a:pPr marL="717550"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Langage extrêmement injurieux</a:t>
            </a:r>
          </a:p>
          <a:p>
            <a:pPr marL="717550"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Menace</a:t>
            </a:r>
          </a:p>
          <a:p>
            <a:pPr marL="717550"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Perdre contestation arbitre si pas de temps arrêt</a:t>
            </a:r>
          </a:p>
          <a:p>
            <a:pPr marL="717550"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Comportement extrêmement antisportif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technique</a:t>
            </a:r>
            <a:r>
              <a:rPr lang="fr-CA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fr-CA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12700" eaLnBrk="1" hangingPunct="1">
              <a:defRPr/>
            </a:pP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</a:t>
            </a:r>
            <a:r>
              <a:rPr lang="fr-CA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faute </a:t>
            </a:r>
            <a:r>
              <a:rPr lang="fr-CA" sz="2800" b="0" dirty="0">
                <a:solidFill>
                  <a:srgbClr val="3D6BA1"/>
                </a:solidFill>
                <a:latin typeface="Calibri"/>
                <a:cs typeface="Calibri"/>
              </a:rPr>
              <a:t>technique:</a:t>
            </a:r>
          </a:p>
          <a:p>
            <a:pPr lvl="1" eaLnBrk="1" hangingPunct="1">
              <a:spcAft>
                <a:spcPts val="1200"/>
              </a:spcAft>
              <a:buClr>
                <a:srgbClr val="3D6BA1"/>
              </a:buClr>
              <a:buFont typeface="Arial" charset="0"/>
              <a:buChar char="•"/>
              <a:defRPr/>
            </a:pPr>
            <a:r>
              <a:rPr lang="fr-CA" b="1" dirty="0">
                <a:solidFill>
                  <a:srgbClr val="FF0000"/>
                </a:solidFill>
                <a:latin typeface="Calibri"/>
                <a:cs typeface="Calibri"/>
              </a:rPr>
              <a:t>Retirer</a:t>
            </a:r>
            <a:r>
              <a:rPr lang="fr-CA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CA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fr-CA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point à équipe </a:t>
            </a:r>
            <a:r>
              <a:rPr lang="fr-CA" b="1" dirty="0">
                <a:solidFill>
                  <a:srgbClr val="FF0000"/>
                </a:solidFill>
                <a:latin typeface="Calibri"/>
                <a:cs typeface="Calibri"/>
              </a:rPr>
              <a:t>fautive</a:t>
            </a:r>
            <a:endParaRPr lang="fr-CA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162050" lvl="1" indent="-438150">
              <a:spcAft>
                <a:spcPts val="1200"/>
              </a:spcAft>
              <a:buFont typeface="Courier New"/>
              <a:buChar char="o"/>
              <a:defRPr/>
            </a:pP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Effacer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point + </a:t>
            </a: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ajuster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barre changement côté (si applicable) </a:t>
            </a:r>
          </a:p>
          <a:p>
            <a:pPr marL="1162050" lvl="1" indent="-438150">
              <a:spcAft>
                <a:spcPts val="1200"/>
              </a:spcAft>
              <a:buFont typeface="Courier New"/>
              <a:buChar char="o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Inscrire FT – case prévue à cet effet </a:t>
            </a:r>
          </a:p>
          <a:p>
            <a:pPr marL="1162050" lvl="1" indent="-438150">
              <a:spcAft>
                <a:spcPts val="1200"/>
              </a:spcAft>
              <a:buFont typeface="Courier New"/>
              <a:buChar char="o"/>
              <a:defRPr/>
            </a:pP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Inscrire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FT – case nouveau pointage</a:t>
            </a:r>
          </a:p>
          <a:p>
            <a:pPr marL="1162050" lvl="1" indent="-438150">
              <a:spcAft>
                <a:spcPts val="0"/>
              </a:spcAft>
              <a:buFont typeface="Courier New"/>
              <a:buChar char="o"/>
              <a:defRPr/>
            </a:pP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Noter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détails – verso feuille (ne </a:t>
            </a: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pas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enlever feuille du pince-feuilles)</a:t>
            </a:r>
          </a:p>
          <a:p>
            <a:pPr marL="2184400" lvl="1" indent="-314325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Peut se faire au TA ou fin partie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technique</a:t>
            </a:r>
          </a:p>
          <a:p>
            <a:pPr marL="9525" indent="0" eaLnBrk="1" hangingPunct="1">
              <a:spcAft>
                <a:spcPts val="1200"/>
              </a:spcAft>
              <a:defRPr/>
            </a:pP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point </a:t>
            </a:r>
            <a:r>
              <a:rPr lang="fr-CA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RETIRÉ</a:t>
            </a: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équipe fautive</a:t>
            </a:r>
          </a:p>
          <a:p>
            <a:pPr eaLnBrk="1" hangingPunct="1">
              <a:defRPr/>
            </a:pPr>
            <a:endParaRPr lang="fr-CA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380023" y="4756693"/>
            <a:ext cx="28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>
              <a:solidFill>
                <a:srgbClr val="000000"/>
              </a:solidFill>
              <a:latin typeface="Bradley Hand Bold"/>
              <a:cs typeface="Bradley Hand Bold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3455642" y="3864804"/>
            <a:ext cx="273510" cy="610201"/>
            <a:chOff x="3455642" y="3864804"/>
            <a:chExt cx="273510" cy="610201"/>
          </a:xfrm>
        </p:grpSpPr>
        <p:sp>
          <p:nvSpPr>
            <p:cNvPr id="18" name="Rectangle 17"/>
            <p:cNvSpPr/>
            <p:nvPr/>
          </p:nvSpPr>
          <p:spPr>
            <a:xfrm>
              <a:off x="3544486" y="4013340"/>
              <a:ext cx="184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CA" sz="2400" b="1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55642" y="3864804"/>
              <a:ext cx="184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CA" sz="2400" b="1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/>
          <a:srcRect l="-1050748" t="131497" r="1072626" b="-131497"/>
          <a:stretch/>
        </p:blipFill>
        <p:spPr>
          <a:xfrm>
            <a:off x="4381500" y="3774370"/>
            <a:ext cx="317448" cy="517171"/>
          </a:xfrm>
          <a:prstGeom prst="rect">
            <a:avLst/>
          </a:prstGeom>
        </p:spPr>
      </p:pic>
      <p:pic>
        <p:nvPicPr>
          <p:cNvPr id="3" name="Image 2" descr="PwPt_100_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29649"/>
            <a:ext cx="8128000" cy="33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455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technique</a:t>
            </a:r>
            <a:r>
              <a:rPr lang="fr-CA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fr-CA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12700" eaLnBrk="1" hangingPunct="1">
              <a:defRPr/>
            </a:pP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</a:t>
            </a:r>
            <a:r>
              <a:rPr lang="fr-CA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faute </a:t>
            </a:r>
            <a:r>
              <a:rPr lang="fr-CA" sz="2800" b="0" dirty="0">
                <a:solidFill>
                  <a:srgbClr val="3D6BA1"/>
                </a:solidFill>
                <a:latin typeface="Calibri"/>
                <a:cs typeface="Calibri"/>
              </a:rPr>
              <a:t>technique, si pointage à ZÉRO</a:t>
            </a:r>
          </a:p>
          <a:p>
            <a:pPr lvl="1" eaLnBrk="1" hangingPunct="1">
              <a:spcAft>
                <a:spcPts val="1200"/>
              </a:spcAft>
              <a:buClr>
                <a:srgbClr val="3D6BA1"/>
              </a:buClr>
              <a:buFont typeface="Arial" charset="0"/>
              <a:buChar char="•"/>
              <a:defRPr/>
            </a:pPr>
            <a:r>
              <a:rPr lang="fr-CA" b="1" dirty="0">
                <a:solidFill>
                  <a:srgbClr val="4AA32E"/>
                </a:solidFill>
                <a:latin typeface="Calibri"/>
                <a:cs typeface="Calibri"/>
              </a:rPr>
              <a:t>DONNER</a:t>
            </a:r>
            <a:r>
              <a:rPr lang="fr-CA" dirty="0">
                <a:solidFill>
                  <a:srgbClr val="4AA32E"/>
                </a:solidFill>
                <a:latin typeface="Calibri"/>
                <a:cs typeface="Calibri"/>
              </a:rPr>
              <a:t> </a:t>
            </a:r>
            <a:r>
              <a:rPr lang="fr-CA" b="1" dirty="0">
                <a:solidFill>
                  <a:srgbClr val="4AA32E"/>
                </a:solidFill>
                <a:latin typeface="Calibri"/>
                <a:cs typeface="Calibri"/>
              </a:rPr>
              <a:t>1</a:t>
            </a:r>
            <a:r>
              <a:rPr lang="fr-CA" dirty="0">
                <a:solidFill>
                  <a:srgbClr val="4AA32E"/>
                </a:solidFill>
                <a:latin typeface="Calibri"/>
                <a:cs typeface="Calibri"/>
              </a:rPr>
              <a:t> 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point à adversaire </a:t>
            </a:r>
            <a:endParaRPr lang="fr-CA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162050" lvl="1" indent="-438150">
              <a:spcAft>
                <a:spcPts val="1200"/>
              </a:spcAft>
              <a:buFont typeface="Courier New"/>
              <a:buChar char="o"/>
              <a:defRPr/>
            </a:pP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Inscrire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FT – case nouveau pointage</a:t>
            </a:r>
          </a:p>
          <a:p>
            <a:pPr marL="1162050" lvl="1" indent="-438150">
              <a:spcAft>
                <a:spcPts val="1200"/>
              </a:spcAft>
              <a:buFont typeface="Courier New"/>
              <a:buChar char="o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Ajuster barre de changement de côté si applicable</a:t>
            </a:r>
          </a:p>
          <a:p>
            <a:pPr marL="1162050" lvl="1" indent="-438150">
              <a:spcAft>
                <a:spcPts val="0"/>
              </a:spcAft>
              <a:buFont typeface="Courier New"/>
              <a:buChar char="o"/>
              <a:defRPr/>
            </a:pP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Noter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détails – verso feuille (ne </a:t>
            </a:r>
            <a:r>
              <a:rPr lang="fr-CA" b="1" dirty="0">
                <a:solidFill>
                  <a:srgbClr val="3D6BA1"/>
                </a:solidFill>
                <a:latin typeface="Calibri"/>
                <a:cs typeface="Calibri"/>
              </a:rPr>
              <a:t>pas</a:t>
            </a: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 enlever feuille du pince-feuilles)</a:t>
            </a:r>
          </a:p>
          <a:p>
            <a:pPr marL="2046288" lvl="1" indent="-452438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rgbClr val="3D6BA1"/>
                </a:solidFill>
                <a:latin typeface="Calibri"/>
                <a:cs typeface="Calibri"/>
              </a:rPr>
              <a:t>Peut se faire au TA ou fin partie</a:t>
            </a:r>
          </a:p>
        </p:txBody>
      </p:sp>
    </p:spTree>
    <p:extLst>
      <p:ext uri="{BB962C8B-B14F-4D97-AF65-F5344CB8AC3E}">
        <p14:creationId xmlns:p14="http://schemas.microsoft.com/office/powerpoint/2010/main" val="386289830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0" y="285750"/>
            <a:ext cx="8229600" cy="5380038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  <a:r>
              <a:rPr lang="en-US" sz="36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technique </a:t>
            </a:r>
            <a:b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pointage </a:t>
            </a:r>
            <a:r>
              <a:rPr lang="en-US" sz="280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ZÉRO = point ACCORDÉ adversaire</a:t>
            </a:r>
            <a:endParaRPr lang="en-US" sz="31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425388" y="1345406"/>
            <a:ext cx="6489701" cy="4167188"/>
            <a:chOff x="1041396" y="749300"/>
            <a:chExt cx="7023104" cy="4923979"/>
          </a:xfrm>
        </p:grpSpPr>
        <p:pic>
          <p:nvPicPr>
            <p:cNvPr id="3" name="Image 2" descr="PwPt_101_FT_Zér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76"/>
            <a:stretch/>
          </p:blipFill>
          <p:spPr>
            <a:xfrm>
              <a:off x="1041400" y="749300"/>
              <a:ext cx="7023100" cy="2717800"/>
            </a:xfrm>
            <a:prstGeom prst="rect">
              <a:avLst/>
            </a:prstGeom>
          </p:spPr>
        </p:pic>
        <p:pic>
          <p:nvPicPr>
            <p:cNvPr id="14" name="Image 13" descr="PwPt_101_FT_Zér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74"/>
            <a:stretch/>
          </p:blipFill>
          <p:spPr>
            <a:xfrm rot="10800000">
              <a:off x="1041396" y="3332042"/>
              <a:ext cx="7023100" cy="2341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technique</a:t>
            </a:r>
            <a:r>
              <a:rPr lang="fr-CA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fr-CA" sz="3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None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avoir retiré/accordé 1 point:</a:t>
            </a:r>
          </a:p>
          <a:p>
            <a:pPr lvl="1">
              <a:spcAft>
                <a:spcPts val="1200"/>
              </a:spcAft>
              <a:buFontTx/>
              <a:buChar char="•"/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Informer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clairement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équipe que point a été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retiré/ajouté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(joueurs doivent changer position,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guider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besoin)</a:t>
            </a:r>
          </a:p>
          <a:p>
            <a:pPr lvl="1">
              <a:spcAft>
                <a:spcPts val="1200"/>
              </a:spcAft>
              <a:buFontTx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« 15 secondes » </a:t>
            </a:r>
          </a:p>
          <a:p>
            <a:pPr lvl="1">
              <a:spcAft>
                <a:spcPts val="1200"/>
              </a:spcAft>
              <a:buFontTx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15 secondes, annoncer « Au jeu », pointage et démarrer décompte 10 secondes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technique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8050" lvl="1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b="1" cap="all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cap="all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avertissement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technique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pénalités = forfait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</a:p>
          <a:p>
            <a:pPr marL="9017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rgbClr val="3D6BA1"/>
              </a:buClr>
              <a:defRPr/>
            </a:pPr>
            <a:r>
              <a:rPr lang="fr-CA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faute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technique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b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pénalités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forfait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</a:p>
          <a:p>
            <a:pPr marL="901700" lvl="1" indent="-45720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le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tournoi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</a:t>
            </a:r>
            <a:endParaRPr lang="fr-FR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+mj-lt"/>
                <a:cs typeface="Calibri" panose="020F0502020204030204" pitchFamily="34" charset="0"/>
              </a:rPr>
              <a:t>Réviser</a:t>
            </a:r>
            <a:r>
              <a:rPr lang="fr-FR" dirty="0">
                <a:solidFill>
                  <a:srgbClr val="3D6BA1"/>
                </a:solidFill>
                <a:latin typeface="+mj-lt"/>
                <a:cs typeface="Calibri" panose="020F0502020204030204" pitchFamily="34" charset="0"/>
              </a:rPr>
              <a:t>:  </a:t>
            </a:r>
            <a:r>
              <a:rPr lang="fr-FR" i="1" dirty="0">
                <a:solidFill>
                  <a:srgbClr val="3D6BA1"/>
                </a:solidFill>
                <a:latin typeface="+mj-lt"/>
                <a:cs typeface="Calibri" panose="020F0502020204030204" pitchFamily="34" charset="0"/>
              </a:rPr>
              <a:t>Règlement officiel </a:t>
            </a:r>
            <a:r>
              <a:rPr lang="fr-FR" dirty="0">
                <a:solidFill>
                  <a:srgbClr val="3D6BA1"/>
                </a:solidFill>
                <a:latin typeface="+mj-lt"/>
                <a:cs typeface="Calibri" panose="020F0502020204030204" pitchFamily="34" charset="0"/>
              </a:rPr>
              <a:t>en vigueur</a:t>
            </a:r>
            <a:r>
              <a:rPr lang="en-US" dirty="0">
                <a:solidFill>
                  <a:srgbClr val="3D6BA1"/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+mj-lt"/>
                <a:cs typeface="Calibri" panose="020F0502020204030204" pitchFamily="34" charset="0"/>
              </a:rPr>
              <a:t>Réviser: </a:t>
            </a:r>
            <a:r>
              <a:rPr lang="fr-FR" i="1" dirty="0">
                <a:solidFill>
                  <a:srgbClr val="3D6BA1"/>
                </a:solidFill>
                <a:latin typeface="+mj-lt"/>
                <a:cs typeface="Calibri" panose="020F0502020204030204" pitchFamily="34" charset="0"/>
              </a:rPr>
              <a:t>Manuel de l’arbitre </a:t>
            </a:r>
            <a:r>
              <a:rPr lang="fr-FR" dirty="0">
                <a:solidFill>
                  <a:srgbClr val="3D6BA1"/>
                </a:solidFill>
                <a:latin typeface="+mj-lt"/>
                <a:cs typeface="Calibri" panose="020F0502020204030204" pitchFamily="34" charset="0"/>
              </a:rPr>
              <a:t>en vigueur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+mj-lt"/>
              </a:rPr>
              <a:t>Recommandé de refaire tests en ligne : </a:t>
            </a:r>
          </a:p>
          <a:p>
            <a:pPr marL="1962150" lvl="1" eaLnBrk="1" hangingPunct="1">
              <a:spcBef>
                <a:spcPts val="60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i="1" dirty="0">
                <a:solidFill>
                  <a:srgbClr val="3D6BA1"/>
                </a:solidFill>
                <a:latin typeface="+mj-lt"/>
              </a:rPr>
              <a:t>Arbitre</a:t>
            </a:r>
          </a:p>
          <a:p>
            <a:pPr marL="1962150" lvl="1" eaLnBrk="1" hangingPunct="1">
              <a:spcBef>
                <a:spcPts val="60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i="1" dirty="0">
                <a:solidFill>
                  <a:srgbClr val="3D6BA1"/>
                </a:solidFill>
                <a:latin typeface="+mj-lt"/>
              </a:rPr>
              <a:t>Meilleures pratiques</a:t>
            </a:r>
          </a:p>
          <a:p>
            <a:pPr marL="1962150" lvl="1" eaLnBrk="1" hangingPunct="1">
              <a:spcBef>
                <a:spcPts val="60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i="1" dirty="0">
                <a:solidFill>
                  <a:srgbClr val="3D6BA1"/>
                </a:solidFill>
                <a:latin typeface="+mj-lt"/>
              </a:rPr>
              <a:t>Juges de ligne</a:t>
            </a:r>
          </a:p>
          <a:p>
            <a:pPr marL="1962150" lvl="1" eaLnBrk="1" hangingPunct="1">
              <a:spcBef>
                <a:spcPts val="60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i="1" dirty="0">
                <a:solidFill>
                  <a:srgbClr val="3D6BA1"/>
                </a:solidFill>
                <a:latin typeface="+mj-lt"/>
              </a:rPr>
              <a:t>Joueurs</a:t>
            </a:r>
            <a:endParaRPr lang="en-US" i="1" dirty="0">
              <a:solidFill>
                <a:srgbClr val="3D6BA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D42E53-0E12-050A-0E64-950B043A1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47"/>
          <a:stretch/>
        </p:blipFill>
        <p:spPr>
          <a:xfrm>
            <a:off x="824065" y="691733"/>
            <a:ext cx="7477290" cy="52805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0577F5A-D979-00BF-0B49-EA85B99731CC}"/>
              </a:ext>
            </a:extLst>
          </p:cNvPr>
          <p:cNvSpPr txBox="1"/>
          <p:nvPr/>
        </p:nvSpPr>
        <p:spPr>
          <a:xfrm>
            <a:off x="824065" y="68826"/>
            <a:ext cx="5783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>
                <a:solidFill>
                  <a:srgbClr val="3D6BA1"/>
                </a:solidFill>
                <a:latin typeface="+mn-lt"/>
              </a:rPr>
              <a:t>Mesures disciplinaires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ée manuscrite 6">
                <a:extLst>
                  <a:ext uri="{FF2B5EF4-FFF2-40B4-BE49-F238E27FC236}">
                    <a16:creationId xmlns:a16="http://schemas.microsoft.com/office/drawing/2014/main" id="{BF6B99E8-02E7-E241-B582-9DB739C6CB56}"/>
                  </a:ext>
                </a:extLst>
              </p14:cNvPr>
              <p14:cNvContentPartPr/>
              <p14:nvPr/>
            </p14:nvContentPartPr>
            <p14:xfrm>
              <a:off x="1639398" y="973694"/>
              <a:ext cx="360" cy="360"/>
            </p14:xfrm>
          </p:contentPart>
        </mc:Choice>
        <mc:Fallback xmlns="">
          <p:pic>
            <p:nvPicPr>
              <p:cNvPr id="7" name="Entrée manuscrite 6">
                <a:extLst>
                  <a:ext uri="{FF2B5EF4-FFF2-40B4-BE49-F238E27FC236}">
                    <a16:creationId xmlns:a16="http://schemas.microsoft.com/office/drawing/2014/main" id="{BF6B99E8-02E7-E241-B582-9DB739C6CB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3398" y="93805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200"/>
              </a:spcAft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Saignement et/ou sang sur le terrain</a:t>
            </a:r>
          </a:p>
          <a:p>
            <a:pPr marL="457200" lvl="1" indent="0" eaLnBrk="1" hangingPunct="1">
              <a:spcAft>
                <a:spcPts val="1200"/>
              </a:spcAft>
              <a:buNone/>
              <a:defRPr/>
            </a:pPr>
            <a:r>
              <a:rPr lang="fr-CA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FIN DE L’ÉCHANGE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Saignement doit être arrêté/nettoyé avant reprendre jeu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d'arrêt d'arbitre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pas inscrire sur feuille pointage</a:t>
            </a:r>
          </a:p>
          <a:p>
            <a:pPr eaLnBrk="1" hangingPunct="1">
              <a:defRPr/>
            </a:pPr>
            <a:endParaRPr lang="en-US" sz="2800" b="0"/>
          </a:p>
        </p:txBody>
      </p:sp>
    </p:spTree>
    <p:extLst>
      <p:ext uri="{BB962C8B-B14F-4D97-AF65-F5344CB8AC3E}">
        <p14:creationId xmlns:p14="http://schemas.microsoft.com/office/powerpoint/2010/main" val="21334570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Distraction</a:t>
            </a:r>
            <a:endParaRPr lang="en-US" sz="1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9300" indent="-292100">
              <a:spcBef>
                <a:spcPts val="0"/>
              </a:spcBef>
              <a:buFont typeface="Arial"/>
              <a:buChar char="•"/>
              <a:defRPr/>
            </a:pPr>
            <a:r>
              <a:rPr lang="fr-FR" sz="2800" dirty="0">
                <a:solidFill>
                  <a:srgbClr val="3D6BA1"/>
                </a:solidFill>
                <a:latin typeface="Calibri"/>
                <a:cs typeface="Calibri"/>
              </a:rPr>
              <a:t>FAUTE</a:t>
            </a:r>
            <a:r>
              <a:rPr lang="fr-FR" sz="2800" b="0" dirty="0">
                <a:solidFill>
                  <a:srgbClr val="3D6BA1"/>
                </a:solidFill>
                <a:latin typeface="Calibri"/>
                <a:cs typeface="Calibri"/>
              </a:rPr>
              <a:t> si joueur fait </a:t>
            </a:r>
            <a:r>
              <a:rPr lang="fr-FR" sz="2800" dirty="0">
                <a:solidFill>
                  <a:srgbClr val="3D6BA1"/>
                </a:solidFill>
                <a:latin typeface="Calibri"/>
                <a:cs typeface="Calibri"/>
              </a:rPr>
              <a:t>volontairement</a:t>
            </a:r>
            <a:r>
              <a:rPr lang="fr-FR" sz="2800" b="0" dirty="0">
                <a:solidFill>
                  <a:srgbClr val="3D6BA1"/>
                </a:solidFill>
                <a:latin typeface="Calibri"/>
                <a:cs typeface="Calibri"/>
              </a:rPr>
              <a:t> distraction au </a:t>
            </a:r>
            <a:r>
              <a:rPr lang="fr-FR" sz="2800" dirty="0">
                <a:solidFill>
                  <a:srgbClr val="3D6BA1"/>
                </a:solidFill>
                <a:latin typeface="Calibri"/>
                <a:cs typeface="Calibri"/>
              </a:rPr>
              <a:t>moment où adversaire frappe </a:t>
            </a:r>
            <a:r>
              <a:rPr lang="fr-FR" sz="2800" b="0" dirty="0">
                <a:solidFill>
                  <a:srgbClr val="3D6BA1"/>
                </a:solidFill>
                <a:latin typeface="Calibri"/>
                <a:cs typeface="Calibri"/>
              </a:rPr>
              <a:t>balle, comme:</a:t>
            </a:r>
            <a:endParaRPr lang="en-US" sz="2800" b="0" dirty="0">
              <a:solidFill>
                <a:srgbClr val="3D6BA1"/>
              </a:solidFill>
              <a:latin typeface="Calibri"/>
              <a:cs typeface="Calibri"/>
            </a:endParaRPr>
          </a:p>
          <a:p>
            <a:pPr marL="1289050" indent="-393700">
              <a:spcBef>
                <a:spcPts val="0"/>
              </a:spcBef>
              <a:buFont typeface="Courier New"/>
              <a:buChar char="o"/>
              <a:defRPr/>
            </a:pPr>
            <a:r>
              <a:rPr lang="fr-FR" sz="2800" b="0" dirty="0">
                <a:solidFill>
                  <a:srgbClr val="3D6BA1"/>
                </a:solidFill>
                <a:latin typeface="Calibri"/>
                <a:cs typeface="Calibri"/>
              </a:rPr>
              <a:t>agiter raquette/bras</a:t>
            </a:r>
          </a:p>
          <a:p>
            <a:pPr marL="1289050" indent="-393700"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fr-FR" sz="2800" b="0" dirty="0">
                <a:solidFill>
                  <a:srgbClr val="3D6BA1"/>
                </a:solidFill>
                <a:latin typeface="Calibri"/>
                <a:cs typeface="Calibri"/>
              </a:rPr>
              <a:t>crier/faire bruit, etc.</a:t>
            </a:r>
          </a:p>
          <a:p>
            <a:pPr marL="749300" indent="-2921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 sz="2800" b="0" dirty="0">
                <a:solidFill>
                  <a:srgbClr val="3D6BA1"/>
                </a:solidFill>
                <a:latin typeface="Calibri"/>
                <a:cs typeface="Calibri"/>
              </a:rPr>
              <a:t>Faire appel </a:t>
            </a:r>
            <a:r>
              <a:rPr lang="fr-FR" sz="2800" dirty="0">
                <a:solidFill>
                  <a:srgbClr val="3D6BA1"/>
                </a:solidFill>
                <a:latin typeface="Calibri"/>
                <a:cs typeface="Calibri"/>
              </a:rPr>
              <a:t>immédiatement</a:t>
            </a:r>
            <a:endParaRPr lang="fr-FR" sz="2800" b="0" dirty="0">
              <a:solidFill>
                <a:srgbClr val="3D6BA1"/>
              </a:solidFill>
              <a:latin typeface="Calibri"/>
              <a:cs typeface="Calibri"/>
            </a:endParaRPr>
          </a:p>
          <a:p>
            <a:pPr marL="749300" indent="-292100">
              <a:spcBef>
                <a:spcPts val="0"/>
              </a:spcBef>
              <a:buFont typeface="Arial"/>
              <a:buChar char="•"/>
              <a:defRPr/>
            </a:pPr>
            <a:r>
              <a:rPr lang="fr-FR" sz="2800" b="0" dirty="0">
                <a:solidFill>
                  <a:srgbClr val="3D6BA1"/>
                </a:solidFill>
                <a:latin typeface="Calibri"/>
                <a:cs typeface="Calibri"/>
              </a:rPr>
              <a:t>Si joueur demande à l’arbitre si distraction = arbitre peut appeler </a:t>
            </a:r>
            <a:r>
              <a:rPr lang="fr-FR" sz="2800" dirty="0">
                <a:solidFill>
                  <a:srgbClr val="3D6BA1"/>
                </a:solidFill>
                <a:latin typeface="Calibri"/>
                <a:cs typeface="Calibri"/>
              </a:rPr>
              <a:t>faute</a:t>
            </a:r>
            <a:r>
              <a:rPr lang="fr-FR" sz="2800" b="0" dirty="0">
                <a:solidFill>
                  <a:srgbClr val="3D6BA1"/>
                </a:solidFill>
                <a:latin typeface="Calibri"/>
                <a:cs typeface="Calibri"/>
              </a:rPr>
              <a:t>, mais seulement si juge </a:t>
            </a:r>
            <a:r>
              <a:rPr lang="fr-FR" sz="2800" dirty="0">
                <a:solidFill>
                  <a:srgbClr val="3D6BA1"/>
                </a:solidFill>
                <a:latin typeface="Calibri"/>
                <a:cs typeface="Calibri"/>
              </a:rPr>
              <a:t>incidence sur issue échange</a:t>
            </a:r>
            <a:endParaRPr lang="fr-FR" sz="2800" b="0" dirty="0">
              <a:solidFill>
                <a:srgbClr val="3D6BA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43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Forfait</a:t>
            </a:r>
            <a:endParaRPr lang="en-US" sz="43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pas présent 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minutes = forfait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pas présent 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minutes = forfait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Joueur/équipe 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AT </a:t>
            </a:r>
            <a:r>
              <a:rPr lang="fr-FR" sz="3300" b="1" dirty="0">
                <a:solidFill>
                  <a:srgbClr val="3D6BA1"/>
                </a:solidFill>
                <a:latin typeface="Arial"/>
                <a:cs typeface="Arial"/>
              </a:rPr>
              <a:t>+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FT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pénalités = forfait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</a:p>
          <a:p>
            <a:pPr marL="1479550" lvl="1" eaLnBrk="1" hangingPunct="1">
              <a:spcBef>
                <a:spcPts val="0"/>
              </a:spcBef>
              <a:spcAft>
                <a:spcPts val="1800"/>
              </a:spcAft>
              <a:buFont typeface="Courier New"/>
              <a:buChar char="o"/>
              <a:defRPr/>
            </a:pP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s’ajoute 1 AT 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FT 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pénalités = forfait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Joueur/équipe 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FT</a:t>
            </a:r>
            <a:r>
              <a:rPr lang="fr-FR" sz="3300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FT =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pénalités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forfait</a:t>
            </a:r>
            <a:r>
              <a:rPr lang="fr-FR" sz="33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</a:p>
          <a:p>
            <a:pPr marL="457200" lvl="1" indent="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r-FR" sz="59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31900" y="2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60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Forfait</a:t>
            </a:r>
            <a:endParaRPr lang="en-US" sz="16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1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 motifs</a:t>
            </a:r>
          </a:p>
          <a:p>
            <a:pPr marL="1249363" lvl="1" indent="-354013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sz="112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Comportement agressif </a:t>
            </a:r>
            <a:r>
              <a:rPr lang="fr-FR" sz="11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 quelqu’un</a:t>
            </a:r>
          </a:p>
          <a:p>
            <a:pPr marL="1249363" lvl="1" indent="-354013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fr-FR" sz="112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Lancer</a:t>
            </a:r>
            <a:r>
              <a:rPr lang="fr-FR" sz="11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raquette/balle – </a:t>
            </a:r>
            <a:r>
              <a:rPr lang="fr-FR" sz="112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agressivité</a:t>
            </a:r>
            <a:r>
              <a:rPr lang="fr-FR" sz="11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met en </a:t>
            </a:r>
            <a:r>
              <a:rPr lang="fr-FR" sz="112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danger </a:t>
            </a:r>
            <a:r>
              <a:rPr lang="fr-FR" sz="11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 ou bris bien</a:t>
            </a:r>
            <a:endParaRPr lang="fr-FR" sz="11200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11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 pitchFamily="18" charset="0"/>
              </a:rPr>
              <a:t>Raquette non homologuée découverte </a:t>
            </a:r>
            <a:r>
              <a:rPr lang="fr-FR" sz="112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 pitchFamily="18" charset="0"/>
              </a:rPr>
              <a:t>pendant</a:t>
            </a:r>
            <a:r>
              <a:rPr lang="fr-FR" sz="11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 pitchFamily="18" charset="0"/>
              </a:rPr>
              <a:t> match</a:t>
            </a:r>
            <a:endParaRPr lang="en-US" sz="112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11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</a:t>
            </a:r>
            <a:r>
              <a:rPr lang="fr-FR" sz="112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 porter bracelet </a:t>
            </a:r>
            <a:r>
              <a:rPr lang="fr-FR" sz="11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serveur départ</a:t>
            </a:r>
            <a:endParaRPr lang="en-US" sz="112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35448588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Forfait de partie</a:t>
            </a:r>
            <a:endParaRPr lang="en-US" b="0"/>
          </a:p>
        </p:txBody>
      </p:sp>
      <p:sp>
        <p:nvSpPr>
          <p:cNvPr id="26" name="Flèche vers le bas 25"/>
          <p:cNvSpPr/>
          <p:nvPr/>
        </p:nvSpPr>
        <p:spPr>
          <a:xfrm flipV="1">
            <a:off x="3951732" y="4979568"/>
            <a:ext cx="243332" cy="646532"/>
          </a:xfrm>
          <a:prstGeom prst="downArrow">
            <a:avLst>
              <a:gd name="adj1" fmla="val 46730"/>
              <a:gd name="adj2" fmla="val 713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Oval 21"/>
          <p:cNvSpPr/>
          <p:nvPr/>
        </p:nvSpPr>
        <p:spPr>
          <a:xfrm>
            <a:off x="6430433" y="5080001"/>
            <a:ext cx="783167" cy="431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grpSp>
        <p:nvGrpSpPr>
          <p:cNvPr id="3" name="Grouper 2"/>
          <p:cNvGrpSpPr/>
          <p:nvPr/>
        </p:nvGrpSpPr>
        <p:grpSpPr>
          <a:xfrm>
            <a:off x="1206497" y="1009651"/>
            <a:ext cx="6756403" cy="4637217"/>
            <a:chOff x="1206497" y="1009651"/>
            <a:chExt cx="6756403" cy="4637217"/>
          </a:xfrm>
        </p:grpSpPr>
        <p:pic>
          <p:nvPicPr>
            <p:cNvPr id="22" name="Image 21" descr="PwPt_115_ForfaitParti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75"/>
            <a:stretch/>
          </p:blipFill>
          <p:spPr>
            <a:xfrm rot="10800000">
              <a:off x="1206498" y="3492500"/>
              <a:ext cx="6756402" cy="2154368"/>
            </a:xfrm>
            <a:prstGeom prst="rect">
              <a:avLst/>
            </a:prstGeom>
          </p:spPr>
        </p:pic>
        <p:pic>
          <p:nvPicPr>
            <p:cNvPr id="34" name="Image 33" descr="PwPt_115_Forfait_parti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022"/>
            <a:stretch/>
          </p:blipFill>
          <p:spPr>
            <a:xfrm>
              <a:off x="1206497" y="1009651"/>
              <a:ext cx="6742204" cy="2482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9160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Forfait de match</a:t>
            </a:r>
            <a:endParaRPr lang="en-US" b="0"/>
          </a:p>
        </p:txBody>
      </p:sp>
      <p:pic>
        <p:nvPicPr>
          <p:cNvPr id="9" name="Image 8" descr="Capture d’écran 2021-01-26 à 19.30.5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t="43581" r="15592" b="48811"/>
          <a:stretch/>
        </p:blipFill>
        <p:spPr>
          <a:xfrm>
            <a:off x="2928938" y="3069093"/>
            <a:ext cx="4106861" cy="4191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DBA56B-84C5-2BAF-7653-D8037A551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3" t="859"/>
          <a:stretch/>
        </p:blipFill>
        <p:spPr>
          <a:xfrm>
            <a:off x="1126156" y="930061"/>
            <a:ext cx="6622182" cy="47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17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indiscipliné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Rester calme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Garder esprit ouvert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Rencontrer joueurs – centre, loin spectateurs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Donner avertissement verbal/avertissement technique/faute technique (selon sévérité) si joueur continu causer problème</a:t>
            </a:r>
          </a:p>
          <a:p>
            <a:pPr lvl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Directeur tournoi a autorité –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forfait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disqualification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0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(tournoi)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expulsion </a:t>
            </a:r>
            <a:r>
              <a:rPr lang="fr-CA" sz="20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(tournoi et site)</a:t>
            </a:r>
          </a:p>
          <a:p>
            <a:pPr lvl="1">
              <a:spcAft>
                <a:spcPts val="1200"/>
              </a:spcAft>
              <a:defRPr/>
            </a:pP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handicap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auditif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besoin annoncer pointage très fort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empathique/tolérant si joueur demande de répéter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Regarder joueur avec handicap quand annonce pointage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Prononcer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clairement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/>
                <a:cs typeface="Calibri"/>
              </a:rPr>
              <a:t>Ajouter mouvement du bras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Envisager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doigts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Fauteuil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roulant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Fauteuil = fait partie corps joueur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 =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rebonds 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fr-FR" baseline="300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peut être à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extérieur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Grandes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roues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touchent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ZNV pendant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volée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FAUTE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Grandes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roues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touchent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ligne de fond au service </a:t>
            </a:r>
            <a:b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FAUTE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endParaRPr lang="fr-FR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endParaRPr lang="en-US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2800"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 du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tournoi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3200" b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Avant de commencer: </a:t>
            </a:r>
            <a:endParaRPr lang="en-US" sz="2800" b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préparer mentalement et physiquement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Ramasser d'avance accessoires de l'arbitre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familiariser avec aménagement du site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925BB6-737A-4C27-36EA-AC8230C7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4</a:t>
            </a:r>
          </a:p>
          <a:p>
            <a:pPr algn="ctr" eaLnBrk="1" hangingPunct="1"/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un</a:t>
            </a:r>
          </a:p>
          <a:p>
            <a:pPr algn="ctr" eaLnBrk="1" hangingPunct="1"/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duo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d’arbitres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916208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2DF49-D732-F692-F939-0AAF815A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61ED4EF-94F7-4BD0-0FDE-9D94D843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1000" indent="-520700" eaLnBrk="1" hangingPunct="1">
              <a:buFont typeface="Wingdings" pitchFamily="2" charset="2"/>
              <a:buChar char="Ø"/>
            </a:pPr>
            <a:endParaRPr lang="en-US" sz="32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1000" indent="-520700" eaLnBrk="1" hangingPunct="1">
              <a:buFont typeface="Wingdings" pitchFamily="2" charset="2"/>
              <a:buChar char="Ø"/>
            </a:pP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Augmenter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précision</a:t>
            </a:r>
            <a:endParaRPr lang="en-US" sz="32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1313" eaLnBrk="1" hangingPunct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1313" eaLnBrk="1" hangingPunct="1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principal a la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responsabilité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déroulement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match</a:t>
            </a:r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240273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DAE7-78E4-F709-B371-7B3D32FE9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B234E6F-34A1-9E8C-F67E-4CA5F5C1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1000" indent="-520700" eaLnBrk="1" hangingPunct="1">
              <a:buFont typeface="Wingdings" pitchFamily="2" charset="2"/>
              <a:buChar char="Ø"/>
            </a:pPr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1000" indent="-520700" eaLnBrk="1" hangingPunct="1">
              <a:buFont typeface="Wingdings" pitchFamily="2" charset="2"/>
              <a:buChar char="Ø"/>
            </a:pPr>
            <a:r>
              <a:rPr lang="en-US" sz="3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Augmenter </a:t>
            </a:r>
            <a:r>
              <a:rPr lang="en-US" sz="3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précision</a:t>
            </a:r>
            <a:endParaRPr lang="en-US" sz="36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7" indent="0" eaLnBrk="1" hangingPunct="1"/>
            <a:endParaRPr lang="en-US" sz="32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1313" eaLnBrk="1" hangingPunct="1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principal:</a:t>
            </a:r>
          </a:p>
          <a:p>
            <a:pPr marL="1430338" indent="-438150" eaLnBrk="1" hangingPunct="1">
              <a:buFont typeface="Courier New" panose="02070309020205020404" pitchFamily="49" charset="0"/>
              <a:buChar char="o"/>
            </a:pP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déroulement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match</a:t>
            </a:r>
          </a:p>
          <a:p>
            <a:pPr marL="1430338" indent="-438150" eaLnBrk="1" hangingPunct="1">
              <a:buFont typeface="Courier New" panose="02070309020205020404" pitchFamily="49" charset="0"/>
              <a:buChar char="o"/>
            </a:pP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service: surveille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lâcher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</a:t>
            </a:r>
            <a:endParaRPr lang="en-US" sz="20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637450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06522-E8DF-9D79-1281-1BAC9D7D8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3A41D86-6AD4-AE22-E0C3-8D0FE071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responsabilités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marL="230187" indent="0" eaLnBrk="1" hangingPunct="1"/>
            <a:endParaRPr lang="en-US" sz="1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1313" eaLnBrk="1" hangingPunct="1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Deuxième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430338" indent="-438150" eaLnBrk="1" hangingPunct="1">
              <a:buFont typeface="Courier New" panose="02070309020205020404" pitchFamily="49" charset="0"/>
              <a:buChar char="o"/>
            </a:pP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Inspecte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raquettes</a:t>
            </a:r>
            <a:endParaRPr lang="en-US" sz="32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30338" indent="-438150" eaLnBrk="1" hangingPunct="1">
              <a:buFont typeface="Courier New" panose="02070309020205020404" pitchFamily="49" charset="0"/>
              <a:buChar char="o"/>
            </a:pP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service: surveille les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pieds</a:t>
            </a:r>
            <a:endParaRPr lang="en-US" sz="32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30338" indent="-438150" eaLnBrk="1" hangingPunct="1">
              <a:buFont typeface="Courier New" panose="02070309020205020404" pitchFamily="49" charset="0"/>
              <a:buChar char="o"/>
            </a:pP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Récupère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parties et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localise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récupère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</a:t>
            </a:r>
          </a:p>
          <a:p>
            <a:pPr marL="992188" indent="0" eaLnBrk="1" hangingPunct="1"/>
            <a:endParaRPr lang="en-US" sz="20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607876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62696-CA81-0879-EB8D-946FEA4E8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55AF60-D1B0-5793-9C2C-91009031F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et responsabilités </a:t>
            </a:r>
            <a:r>
              <a:rPr lang="fr-CA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marL="230187" indent="0" eaLnBrk="1" hangingPunct="1"/>
            <a:endParaRPr lang="fr-CA" sz="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1313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Deuxième arbitre </a:t>
            </a:r>
            <a:endParaRPr lang="fr-CA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30338" indent="-43815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APPELS</a:t>
            </a:r>
            <a:r>
              <a:rPr lang="fr-CA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IMMÉDIATS</a:t>
            </a:r>
            <a:endParaRPr lang="fr-CA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ZNV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en lien avec plan du filet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de pied au service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trop court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rebond </a:t>
            </a:r>
            <a:r>
              <a:rPr lang="fr-CA" sz="20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(triple si fauteuil roulant)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 touche un joueur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 transportée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Enjeux de sécurité</a:t>
            </a:r>
            <a:endParaRPr lang="fr-CA" sz="28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8582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F07E8-8F82-E3A0-747A-4AFC039EC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70AFFCD-F93D-F702-95C8-E45A93AF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et responsabilités </a:t>
            </a:r>
            <a:r>
              <a:rPr lang="fr-CA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marL="230187" indent="0" eaLnBrk="1" hangingPunct="1"/>
            <a:endParaRPr lang="fr-CA" sz="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1313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Deuxième arbitre </a:t>
            </a:r>
            <a:endParaRPr lang="fr-CA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30338" indent="-43815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FIN DE L’ÉCHANGE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Mauvaise position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Mauvais serveur/receveur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Raquette lancée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 brisée délibérément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Comportement anti-sportif</a:t>
            </a:r>
            <a:endParaRPr lang="fr-CA" sz="20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 du service illégal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Lâcher de balle de service avec effet de rotation</a:t>
            </a:r>
          </a:p>
          <a:p>
            <a:pPr marL="1944687" indent="-514350" eaLnBrk="1" hangingPunct="1">
              <a:buFont typeface="+mj-lt"/>
              <a:buAutoNum type="arabicPeriod"/>
            </a:pPr>
            <a:r>
              <a:rPr lang="fr-CA" sz="24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</a:t>
            </a:r>
            <a:endParaRPr lang="fr-CA" sz="28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1468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D2E8C-4625-7689-E6F0-AA9B8501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Content Placeholder 1">
            <a:extLst>
              <a:ext uri="{FF2B5EF4-FFF2-40B4-BE49-F238E27FC236}">
                <a16:creationId xmlns:a16="http://schemas.microsoft.com/office/drawing/2014/main" id="{EED4B264-4C67-7167-3FDA-D4F273D5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/>
          <a:lstStyle/>
          <a:p>
            <a:pPr algn="ctr" eaLnBrk="1" hangingPunct="1"/>
            <a:endParaRPr lang="en-US" sz="16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5</a:t>
            </a:r>
          </a:p>
          <a:p>
            <a:pPr algn="ctr" eaLnBrk="1" hangingPunct="1"/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des</a:t>
            </a:r>
          </a:p>
          <a:p>
            <a:pPr algn="ctr" eaLnBrk="1" hangingPunct="1"/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1801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 partie intégrante de équipe des officiels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Peuvent faire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appels de ligne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autres paires yeux et oreilles de l'arbitre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donner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directives</a:t>
            </a:r>
          </a:p>
          <a:p>
            <a:pPr eaLnBrk="1" hangingPunct="1"/>
            <a:endParaRPr lang="en-US" sz="2800" b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721350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 de ligne – Responsabilités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4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Connaître</a:t>
            </a:r>
            <a:r>
              <a:rPr lang="en-US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règles</a:t>
            </a:r>
            <a:endParaRPr lang="en-US" sz="2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Rester</a:t>
            </a:r>
            <a:r>
              <a:rPr lang="en-US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attentif</a:t>
            </a:r>
            <a:endParaRPr lang="en-US" sz="2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</a:pPr>
            <a:r>
              <a:rPr lang="fr-FR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appels balles </a:t>
            </a:r>
            <a:r>
              <a:rPr lang="fr-CA" sz="24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fr-FR" sz="2400" i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fr-CA" sz="24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r>
              <a:rPr lang="en-US" sz="2400" b="0" i="1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ligne(s) assignée(s)</a:t>
            </a:r>
            <a:endParaRPr lang="en-US" sz="2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</a:pPr>
            <a:r>
              <a:rPr lang="fr-FR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Service: JL ligne de fond et JL extension ligne côté = Faire appel faute pied service</a:t>
            </a:r>
            <a:endParaRPr lang="en-US" sz="2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</a:pPr>
            <a:r>
              <a:rPr lang="fr-FR" sz="2400" dirty="0">
                <a:solidFill>
                  <a:srgbClr val="4475B1"/>
                </a:solidFill>
                <a:latin typeface="+mn-lt"/>
              </a:rPr>
              <a:t>ZNV: JL ligne côté = faire appel faute de pied </a:t>
            </a:r>
            <a:r>
              <a:rPr lang="fr-FR" sz="1400" dirty="0">
                <a:solidFill>
                  <a:srgbClr val="4475B1"/>
                </a:solidFill>
                <a:latin typeface="+mn-lt"/>
              </a:rPr>
              <a:t>(indiquer quel pied) </a:t>
            </a:r>
          </a:p>
          <a:p>
            <a:pPr lvl="1" eaLnBrk="1" hangingPunct="1"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</a:pPr>
            <a:r>
              <a:rPr lang="fr-FR" sz="2400" dirty="0">
                <a:solidFill>
                  <a:srgbClr val="4475B1"/>
                </a:solidFill>
                <a:latin typeface="+mn-lt"/>
              </a:rPr>
              <a:t>Signaler </a:t>
            </a:r>
            <a:r>
              <a:rPr lang="fr-FR" sz="1600" dirty="0">
                <a:solidFill>
                  <a:srgbClr val="4475B1"/>
                </a:solidFill>
                <a:latin typeface="+mn-lt"/>
              </a:rPr>
              <a:t>(après fin échange) </a:t>
            </a:r>
            <a:r>
              <a:rPr lang="fr-FR" sz="2400" dirty="0">
                <a:solidFill>
                  <a:srgbClr val="4475B1"/>
                </a:solidFill>
              </a:rPr>
              <a:t>coaching, mauvais </a:t>
            </a:r>
            <a:r>
              <a:rPr lang="fr-FR" sz="2400" dirty="0">
                <a:solidFill>
                  <a:srgbClr val="4475B1"/>
                </a:solidFill>
                <a:latin typeface="+mn-lt"/>
              </a:rPr>
              <a:t>serveur/receveur/position,</a:t>
            </a:r>
            <a:r>
              <a:rPr lang="fr-CA" sz="2400" dirty="0">
                <a:solidFill>
                  <a:srgbClr val="4475B1"/>
                </a:solidFill>
                <a:latin typeface="+mn-lt"/>
              </a:rPr>
              <a:t> double rebond, balle touche au joueur, etc.</a:t>
            </a:r>
            <a:endParaRPr lang="en-US" sz="2400" dirty="0">
              <a:solidFill>
                <a:srgbClr val="4475B1"/>
              </a:solidFill>
              <a:latin typeface="+mn-lt"/>
            </a:endParaRPr>
          </a:p>
          <a:p>
            <a:pPr lvl="1" eaLnBrk="1" hangingPunct="1"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</a:pPr>
            <a:r>
              <a:rPr lang="fr-FR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demandé par arbitre = donner son avis</a:t>
            </a:r>
            <a:endParaRPr lang="en-US" sz="2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sz="2800" b="0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 ligne – Rencontre avant-match</a:t>
            </a:r>
            <a:endParaRPr lang="en-US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Directives </a:t>
            </a:r>
            <a:r>
              <a:rPr lang="en-US" b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donner: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Fermer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téléphone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Rester attentif – pas de conversation parallèle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Suivre jeu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être prêt à donner avis si demandé par arbitre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pas être influencé – si appels faits par joueurs/spectateurs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Avant-match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Ramasser feuille pointage et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démarrer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chronomètre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aussitôt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appelé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Réviser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feuille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bien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l’arbiter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match!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Nom des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d'intérêt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 </a:t>
            </a:r>
          </a:p>
          <a:p>
            <a:pPr lvl="2" eaLnBrk="1" hangingPunct="1">
              <a:spcBef>
                <a:spcPts val="72"/>
              </a:spcBef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Numéro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terrain</a:t>
            </a:r>
          </a:p>
          <a:p>
            <a:pPr lvl="2" eaLnBrk="1" hangingPunct="1">
              <a:spcBef>
                <a:spcPts val="72"/>
              </a:spcBef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 de match</a:t>
            </a:r>
          </a:p>
          <a:p>
            <a:pPr lvl="2" eaLnBrk="1" hangingPunct="1">
              <a:spcBef>
                <a:spcPts val="72"/>
              </a:spcBef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Marques de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côté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 eaLnBrk="1" hangingPunct="1">
              <a:spcBef>
                <a:spcPts val="72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"1"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"2" –  verso </a:t>
            </a:r>
          </a:p>
          <a:p>
            <a:pPr marL="749300" lvl="2" indent="-292100" eaLnBrk="1" hangingPunct="1">
              <a:spcBef>
                <a:spcPts val="72"/>
              </a:spcBef>
              <a:buFont typeface="Arial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rendre au terrain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délai</a:t>
            </a: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>
            <a:off x="6734970" y="3873500"/>
            <a:ext cx="481012" cy="457200"/>
          </a:xfrm>
          <a:prstGeom prst="triangle">
            <a:avLst/>
          </a:prstGeom>
          <a:noFill/>
          <a:ln w="38100" cmpd="sng">
            <a:solidFill>
              <a:srgbClr val="3D6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 ligne – Rencontre avant-match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0"/>
              </a:spcAft>
              <a:buFont typeface="Arial" charset="0"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Appeler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toutes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balles </a:t>
            </a:r>
            <a:r>
              <a:rPr lang="fr-CA" sz="28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fr-FR" sz="2800" i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fr-CA" sz="28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r>
              <a:rPr lang="en-US" b="0" i="1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ligne assignée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5713" lvl="2" indent="-355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Voix forte </a:t>
            </a:r>
            <a:r>
              <a:rPr lang="fr-FR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OUT  »</a:t>
            </a:r>
            <a:endParaRPr lang="en-US" i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5713" lvl="2" indent="-355600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visuel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bras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allongé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7713" lvl="2" indent="-290513" eaLnBrk="1" hangingPunct="1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Vue obstruée = mains sous yeux</a:t>
            </a:r>
          </a:p>
          <a:p>
            <a:pPr lvl="1" eaLnBrk="1" hangingPunct="1">
              <a:spcAft>
                <a:spcPts val="0"/>
              </a:spcAft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Lorsqu’une balle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proche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mais </a:t>
            </a:r>
            <a:r>
              <a:rPr lang="fr-CA" sz="28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fr-FR" b="0" i="1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</a:t>
            </a:r>
            <a:r>
              <a:rPr lang="fr-CA" sz="28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89050" lvl="1" indent="-393700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silence, deux bras étendus avant, mains ensembles, paumes vers terrain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5713" lvl="2" indent="-355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d’appel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vocal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 ligne – Rencontre avant-match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de pied service = Appel d’une voix forte!</a:t>
            </a:r>
          </a:p>
          <a:p>
            <a:pPr lvl="1" eaLnBrk="1" hangingPunct="1">
              <a:spcAft>
                <a:spcPts val="1200"/>
              </a:spcAft>
              <a:buFontTx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assigné ligne de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ligne de fond et prolongement imaginaire lignes côté/médiane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Tx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assigné ligne de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côté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prolongement ligne imaginaire de ligne de côté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Tx/>
              <a:buChar char="•"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 bras pour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attirer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attention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 de ligne – Durant le match</a:t>
            </a:r>
            <a:endParaRPr lang="en-US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150" lvl="1" indent="6350" eaLnBrk="1" hangingPunct="1">
              <a:spcAft>
                <a:spcPts val="1200"/>
              </a:spcAft>
              <a:buFont typeface="Arial" charset="0"/>
              <a:buNone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match, arbitre doit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juges de ligne sont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prêts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avant: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Début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chaque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de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reprendre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partie après: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5713" lvl="2" indent="-34131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5713" lvl="2" indent="-341313" eaLnBrk="1" hangingPunct="1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arrêt prolongé du jeu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lignes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Particularités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9300" lvl="1" indent="-292100" eaLnBrk="1" hangingPunct="1">
              <a:spcBef>
                <a:spcPts val="0"/>
              </a:spcBef>
              <a:spcAft>
                <a:spcPts val="1800"/>
              </a:spcAft>
            </a:pPr>
            <a:r>
              <a:rPr lang="fr-FR" dirty="0">
                <a:solidFill>
                  <a:srgbClr val="3D6BA1"/>
                </a:solidFill>
                <a:latin typeface="+mn-lt"/>
              </a:rPr>
              <a:t>Si 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arbitre ET juges de ligne 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INCAPABLES</a:t>
            </a:r>
            <a:br>
              <a:rPr lang="fr-FR" b="1" dirty="0">
                <a:solidFill>
                  <a:srgbClr val="3D6BA1"/>
                </a:solidFill>
                <a:latin typeface="+mn-lt"/>
              </a:rPr>
            </a:br>
            <a:r>
              <a:rPr lang="fr-FR" dirty="0">
                <a:solidFill>
                  <a:srgbClr val="3D6BA1"/>
                </a:solidFill>
                <a:latin typeface="+mn-lt"/>
              </a:rPr>
              <a:t>de 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faire appel 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ligne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 = </a:t>
            </a:r>
            <a:r>
              <a:rPr lang="en-CA" b="1" dirty="0">
                <a:solidFill>
                  <a:srgbClr val="008000"/>
                </a:solidFill>
                <a:latin typeface="+mn-lt"/>
              </a:rPr>
              <a:t>REPRISE</a:t>
            </a:r>
            <a:r>
              <a:rPr lang="en-CA" b="1" dirty="0">
                <a:solidFill>
                  <a:srgbClr val="3D6BA1"/>
                </a:solidFill>
                <a:latin typeface="+mn-lt"/>
              </a:rPr>
              <a:t> 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de </a:t>
            </a:r>
            <a:r>
              <a:rPr lang="en-CA" dirty="0" err="1">
                <a:solidFill>
                  <a:srgbClr val="3D6BA1"/>
                </a:solidFill>
                <a:latin typeface="+mn-lt"/>
              </a:rPr>
              <a:t>l'échange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 </a:t>
            </a:r>
          </a:p>
          <a:p>
            <a:pPr marL="749300" lvl="1" indent="-292100" eaLnBrk="1" hangingPunct="1">
              <a:lnSpc>
                <a:spcPct val="120000"/>
              </a:lnSpc>
              <a:spcBef>
                <a:spcPts val="0"/>
              </a:spcBef>
            </a:pPr>
            <a:r>
              <a:rPr lang="en-CA" dirty="0">
                <a:solidFill>
                  <a:srgbClr val="3D6BA1"/>
                </a:solidFill>
                <a:latin typeface="+mn-lt"/>
              </a:rPr>
              <a:t>Si </a:t>
            </a:r>
            <a:r>
              <a:rPr lang="en-CA" dirty="0" err="1">
                <a:solidFill>
                  <a:srgbClr val="3D6BA1"/>
                </a:solidFill>
                <a:latin typeface="+mn-lt"/>
              </a:rPr>
              <a:t>arbitre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 </a:t>
            </a:r>
            <a:r>
              <a:rPr lang="en-CA" b="1" dirty="0">
                <a:solidFill>
                  <a:srgbClr val="FF0000"/>
                </a:solidFill>
                <a:latin typeface="+mn-lt"/>
              </a:rPr>
              <a:t>RENVERSE </a:t>
            </a:r>
            <a:r>
              <a:rPr lang="en-CA" dirty="0" err="1">
                <a:solidFill>
                  <a:srgbClr val="3D6BA1"/>
                </a:solidFill>
                <a:latin typeface="+mn-lt"/>
              </a:rPr>
              <a:t>en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 </a:t>
            </a:r>
            <a:r>
              <a:rPr lang="fr-CA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fr-FR" b="1" i="1" dirty="0">
                <a:solidFill>
                  <a:srgbClr val="4AA32E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</a:t>
            </a:r>
            <a:r>
              <a:rPr lang="fr-CA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dirty="0" err="1">
                <a:solidFill>
                  <a:srgbClr val="3D6BA1"/>
                </a:solidFill>
                <a:latin typeface="+mn-lt"/>
              </a:rPr>
              <a:t>l’appel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 </a:t>
            </a:r>
            <a:r>
              <a:rPr lang="fr-CA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fr-FR" b="0" i="1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out</a:t>
            </a:r>
            <a:r>
              <a:rPr lang="fr-CA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du </a:t>
            </a:r>
            <a:r>
              <a:rPr lang="en-CA" dirty="0" err="1">
                <a:solidFill>
                  <a:srgbClr val="3D6BA1"/>
                </a:solidFill>
                <a:latin typeface="+mn-lt"/>
              </a:rPr>
              <a:t>juge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 de </a:t>
            </a:r>
            <a:r>
              <a:rPr lang="en-CA" dirty="0" err="1">
                <a:solidFill>
                  <a:srgbClr val="3D6BA1"/>
                </a:solidFill>
                <a:latin typeface="+mn-lt"/>
              </a:rPr>
              <a:t>ligne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 = </a:t>
            </a:r>
            <a:r>
              <a:rPr lang="en-CA" b="1" dirty="0">
                <a:solidFill>
                  <a:srgbClr val="008000"/>
                </a:solidFill>
                <a:latin typeface="+mn-lt"/>
              </a:rPr>
              <a:t>REPRISE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 de </a:t>
            </a:r>
            <a:r>
              <a:rPr lang="en-CA" dirty="0" err="1">
                <a:solidFill>
                  <a:srgbClr val="3D6BA1"/>
                </a:solidFill>
                <a:latin typeface="+mn-lt"/>
              </a:rPr>
              <a:t>l’échange</a:t>
            </a:r>
            <a:r>
              <a:rPr lang="en-CA" dirty="0">
                <a:solidFill>
                  <a:srgbClr val="3D6BA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</a:pPr>
            <a:r>
              <a:rPr lang="fr-CA" sz="37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 de lignes – Signaux spéciaux </a:t>
            </a: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(à la fin échange)</a:t>
            </a:r>
            <a:endParaRPr lang="en-US" sz="37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rebond = frapper la paume de la main deux fois avec le poing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qu’il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glisser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plusieurs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fois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paumes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main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l’une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l’autre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 la main pour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attirer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l’attention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l’arbitre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signaler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violation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question 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</a:pPr>
            <a:r>
              <a:rPr lang="en-US" sz="37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 </a:t>
            </a:r>
            <a:r>
              <a:rPr lang="en-US" sz="37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d'avant</a:t>
            </a:r>
            <a:r>
              <a:rPr lang="en-US" sz="37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-match </a:t>
            </a:r>
            <a:r>
              <a:rPr lang="fr-FR" sz="37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Joueur</a:t>
            </a:r>
            <a:r>
              <a:rPr lang="en-US" sz="37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sz="37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</a:t>
            </a:r>
            <a:r>
              <a:rPr lang="en-US" sz="37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7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ligne</a:t>
            </a:r>
            <a:endParaRPr lang="en-US" sz="37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Informer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 = appels balle de service trop court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médiane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service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Juges de ligne =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autres appels ligne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Expliquer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 de contester auprès arbitre</a:t>
            </a:r>
          </a:p>
          <a:p>
            <a:pPr lvl="1" eaLnBrk="1" hangingPunct="1">
              <a:spcAft>
                <a:spcPts val="0"/>
              </a:spcAft>
              <a:buFont typeface="Arial" charset="0"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 de balle </a:t>
            </a:r>
            <a:r>
              <a:rPr lang="fr-CA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fr-FR" b="0" i="1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out</a:t>
            </a:r>
            <a:r>
              <a:rPr lang="fr-CA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joueur = ignoré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0391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endParaRPr lang="en-US" sz="2000" dirty="0"/>
          </a:p>
          <a:p>
            <a:pPr algn="ctr" eaLnBrk="1" hangingPunct="1">
              <a:lnSpc>
                <a:spcPct val="90000"/>
              </a:lnSpc>
            </a:pPr>
            <a:r>
              <a:rPr lang="en-US" sz="48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L’objectif</a:t>
            </a:r>
            <a:r>
              <a:rPr lang="en-US" sz="4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4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8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favoriser</a:t>
            </a:r>
            <a:r>
              <a:rPr lang="en-US" sz="4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b="0" i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Compétence</a:t>
            </a:r>
            <a:r>
              <a:rPr lang="en-US" b="0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b="0" i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Uniformisation</a:t>
            </a:r>
            <a:endParaRPr lang="en-US" b="0" i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en-US" b="0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Constance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b="0" i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Professionnalisme</a:t>
            </a:r>
            <a:endParaRPr lang="en-US" b="0" i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10000"/>
              </a:lnSpc>
              <a:spcAft>
                <a:spcPts val="1200"/>
              </a:spcAft>
              <a:defRPr/>
            </a:pPr>
            <a:endParaRPr lang="en-US" sz="12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Soyez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professionnel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compétent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eaLnBrk="1" hangingPunct="1">
              <a:lnSpc>
                <a:spcPct val="110000"/>
              </a:lnSpc>
              <a:defRPr/>
            </a:pPr>
            <a:endParaRPr lang="fr-FR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fr-FR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jeu doit mettre en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vedette</a:t>
            </a:r>
            <a:r>
              <a:rPr lang="fr-FR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joueurs</a:t>
            </a:r>
            <a:r>
              <a:rPr lang="fr-FR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leur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habileté</a:t>
            </a:r>
            <a:r>
              <a:rPr lang="fr-FR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NON pas l'arbitre.</a:t>
            </a:r>
          </a:p>
          <a:p>
            <a:pPr algn="ctr" eaLnBrk="1" hangingPunct="1">
              <a:lnSpc>
                <a:spcPct val="110000"/>
              </a:lnSpc>
              <a:defRPr/>
            </a:pPr>
            <a:endParaRPr lang="en-US" sz="28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fr-FR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arbitre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succès </a:t>
            </a:r>
            <a:r>
              <a:rPr lang="fr-FR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celui dont on ne </a:t>
            </a:r>
            <a:br>
              <a:rPr lang="fr-FR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souvient pas </a:t>
            </a:r>
            <a:r>
              <a:rPr lang="fr-FR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lorsque le match est terminé.</a:t>
            </a:r>
            <a:endParaRPr lang="en-US" sz="28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5"/>
          <p:cNvSpPr>
            <a:spLocks noGrp="1"/>
          </p:cNvSpPr>
          <p:nvPr>
            <p:ph type="body" orient="vert" idx="4294967295"/>
          </p:nvPr>
        </p:nvSpPr>
        <p:spPr>
          <a:xfrm>
            <a:off x="0" y="298450"/>
            <a:ext cx="8640763" cy="57086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2800" u="sng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800" u="sng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800" u="sng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800" u="sng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813" y="1036638"/>
            <a:ext cx="8329612" cy="2287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i="1" dirty="0">
                <a:solidFill>
                  <a:srgbClr val="4475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Questions?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defRPr/>
            </a:pPr>
            <a:endParaRPr lang="en-US" sz="1200" u="sng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Google Shape;1300;p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7240" y="2823840"/>
            <a:ext cx="3845160" cy="2307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774700" y="6527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533400" y="661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596900" y="6489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Avant-match – Sur le terrain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Entrer/sortir avec les joueurs, lorsque requis 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 obstacles, débris, etc. 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position – filet portatif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hauteur – filet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Avant-match – Sur le terrain</a:t>
            </a:r>
            <a:r>
              <a:rPr lang="fr-CA" sz="32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Bracelets d'identification x 2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Balles officielles x 2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position arbitre</a:t>
            </a:r>
          </a:p>
          <a:p>
            <a:pPr marL="1543050" lvl="1" eaLnBrk="1" hangingPunct="1"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Tenir compte: soleil, ombre, spectateurs, juges de ligne, etc.</a:t>
            </a:r>
          </a:p>
          <a:p>
            <a:pPr eaLnBrk="1" hangingPunct="1">
              <a:defRPr/>
            </a:pPr>
            <a:endParaRPr lang="fr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49"/>
            <a:ext cx="8229600" cy="5548929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sz="8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 </a:t>
            </a:r>
            <a:r>
              <a:rPr lang="en-US" sz="8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d'avant</a:t>
            </a:r>
            <a:r>
              <a:rPr lang="en-US" sz="8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-match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fr-FR" sz="4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Exiger l'attention complète des joueurs</a:t>
            </a:r>
            <a:endParaRPr lang="en-US" sz="4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présenter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noms</a:t>
            </a:r>
            <a:endParaRPr lang="en-US" sz="46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4600" b="1" dirty="0">
                <a:solidFill>
                  <a:srgbClr val="4475B1"/>
                </a:solidFill>
              </a:rPr>
              <a:t>Identifier</a:t>
            </a:r>
            <a:r>
              <a:rPr lang="fr-FR" sz="4600" dirty="0">
                <a:solidFill>
                  <a:srgbClr val="4475B1"/>
                </a:solidFill>
              </a:rPr>
              <a:t> serveur de départ de chaque équipe</a:t>
            </a:r>
          </a:p>
          <a:p>
            <a:pPr lvl="1" eaLnBrk="1" hangingPunct="1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Préciser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 de match </a:t>
            </a:r>
            <a:r>
              <a:rPr lang="en-US" sz="3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(ex.: 2 de 3 de 11 pts, etc.)</a:t>
            </a:r>
            <a:endParaRPr lang="en-US" sz="46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Inspecter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raquettes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aux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joueurs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s’ils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vérifié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raquette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raquettes</a:t>
            </a:r>
            <a:r>
              <a:rPr lang="en-US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homologuées</a:t>
            </a:r>
            <a:endParaRPr lang="en-US" sz="46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Appels de lignes: réviser responsabilités</a:t>
            </a:r>
            <a:endParaRPr lang="en-US" sz="46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4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Tirage au sort: servir, recevoir, choix côté ou céder choix</a:t>
            </a:r>
          </a:p>
          <a:p>
            <a:pPr marL="895350" lvl="1" indent="-714375" eaLnBrk="1" hangingPunct="1">
              <a:spcBef>
                <a:spcPts val="576"/>
              </a:spcBef>
              <a:spcAft>
                <a:spcPts val="1200"/>
              </a:spcAft>
              <a:buNone/>
              <a:defRPr/>
            </a:pPr>
            <a:r>
              <a:rPr lang="fr-FR" sz="4600" b="1" i="1" dirty="0">
                <a:solidFill>
                  <a:srgbClr val="4475B1"/>
                </a:solidFill>
                <a:latin typeface="+mn-lt"/>
              </a:rPr>
              <a:t>NOTE: Adapter rencontre selon circonstances et expérience joueurs </a:t>
            </a:r>
            <a:endParaRPr lang="en-US" sz="4600" b="1" i="1" dirty="0">
              <a:solidFill>
                <a:srgbClr val="4475B1"/>
              </a:solidFill>
              <a:latin typeface="+mn-lt"/>
            </a:endParaRPr>
          </a:p>
          <a:p>
            <a:pPr lvl="1" eaLnBrk="1" hangingPunct="1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fr-FR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576"/>
              </a:spcBef>
              <a:spcAft>
                <a:spcPts val="1200"/>
              </a:spcAft>
              <a:buFont typeface="Arial" charset="0"/>
              <a:buChar char="•"/>
              <a:defRPr/>
            </a:pP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+mn-lt"/>
              </a:rPr>
              <a:t>Rencontre </a:t>
            </a:r>
            <a:r>
              <a:rPr lang="en-US" dirty="0" err="1">
                <a:solidFill>
                  <a:srgbClr val="4475B1"/>
                </a:solidFill>
                <a:latin typeface="+mn-lt"/>
              </a:rPr>
              <a:t>d'avant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-match </a:t>
            </a:r>
            <a:r>
              <a:rPr lang="en-US" sz="2800" dirty="0">
                <a:solidFill>
                  <a:srgbClr val="4475B1"/>
                </a:solidFill>
                <a:latin typeface="+mn-lt"/>
              </a:rPr>
              <a:t>(suite)</a:t>
            </a:r>
            <a:endParaRPr lang="fr-FR" dirty="0">
              <a:solidFill>
                <a:srgbClr val="4475B1"/>
              </a:solidFill>
              <a:latin typeface="+mn-lt"/>
            </a:endParaRP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4475B1"/>
                </a:solidFill>
                <a:latin typeface="+mn-lt"/>
              </a:rPr>
              <a:t>Commencer/</a:t>
            </a:r>
            <a:r>
              <a:rPr lang="en-US" dirty="0" err="1">
                <a:solidFill>
                  <a:srgbClr val="4475B1"/>
                </a:solidFill>
                <a:latin typeface="+mn-lt"/>
              </a:rPr>
              <a:t>poursuivre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+mn-lt"/>
              </a:rPr>
              <a:t>échauffement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 </a:t>
            </a:r>
            <a:endParaRPr lang="fr-FR" dirty="0">
              <a:solidFill>
                <a:srgbClr val="4475B1"/>
              </a:solidFill>
              <a:latin typeface="+mn-lt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+mn-lt"/>
              </a:rPr>
              <a:t>Annoncer « 1 minute » avant la fin de l’échauffement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+mn-lt"/>
              </a:rPr>
              <a:t>Annoncer la fin de l’échauffement &amp; récupérer balles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</a:rPr>
              <a:t>Demander au serveur de choisir balle du match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+mn-lt"/>
              </a:rPr>
              <a:t>Temps raisonnable aux joueurs pour se placer en position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+mn-lt"/>
              </a:rPr>
              <a:t>Annoncer « 15 secondes » avant le début du match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en-US" sz="28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  <a:ln>
            <a:solidFill>
              <a:srgbClr val="3D6BA1"/>
            </a:solidFill>
          </a:ln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Feuille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 équipe au service pour chaque partie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Encercler serveur départ – chaque équipe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Noter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caractéristiques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spécifiques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Valider/inscrire marques changement de côté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Ajouter information pour identifier côté </a:t>
            </a:r>
            <a:r>
              <a:rPr lang="fr-FR" sz="2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(nord/sud ou clôture/porte)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utile si pluie  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>
            <a:off x="8066882" y="3168650"/>
            <a:ext cx="481012" cy="457200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 idx="4294967295"/>
          </p:nvPr>
        </p:nvSpPr>
        <p:spPr>
          <a:xfrm>
            <a:off x="685800" y="340989"/>
            <a:ext cx="7886700" cy="5462911"/>
          </a:xfrm>
        </p:spPr>
        <p:txBody>
          <a:bodyPr/>
          <a:lstStyle/>
          <a:p>
            <a:pPr eaLnBrk="1" hangingPunct="1">
              <a:spcBef>
                <a:spcPts val="2400"/>
              </a:spcBef>
              <a:spcAft>
                <a:spcPts val="1800"/>
              </a:spcAft>
            </a:pPr>
            <a:r>
              <a:rPr lang="en-US" sz="40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</a:t>
            </a:r>
            <a:r>
              <a:rPr lang="en-US" sz="4000" b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d'arbitre</a:t>
            </a:r>
            <a:r>
              <a:rPr lang="en-US" sz="40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0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– PCO</a:t>
            </a:r>
            <a:br>
              <a:rPr lang="en-US" sz="40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Présentée</a:t>
            </a:r>
            <a:r>
              <a:rPr lang="en-US" sz="28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par: </a:t>
            </a:r>
            <a:br>
              <a:rPr lang="en-US" sz="12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VOTRE NOM</a:t>
            </a:r>
            <a:br>
              <a:rPr lang="en-US" sz="28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i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"/>
          <p:cNvSpPr>
            <a:spLocks noChangeArrowheads="1"/>
          </p:cNvSpPr>
          <p:nvPr/>
        </p:nvSpPr>
        <p:spPr bwMode="auto">
          <a:xfrm>
            <a:off x="155575" y="5783115"/>
            <a:ext cx="7578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3683FF"/>
                </a:solidFill>
                <a:latin typeface="+mj-lt"/>
              </a:rPr>
              <a:t>Serveur de départ </a:t>
            </a:r>
            <a:r>
              <a:rPr lang="fr-FR" sz="1600" b="1">
                <a:latin typeface="+mj-lt"/>
              </a:rPr>
              <a:t>– </a:t>
            </a:r>
            <a:r>
              <a:rPr lang="fr-FR" sz="1600" b="1">
                <a:solidFill>
                  <a:srgbClr val="FF0000"/>
                </a:solidFill>
                <a:latin typeface="+mj-lt"/>
              </a:rPr>
              <a:t>Équipe au service</a:t>
            </a:r>
            <a:r>
              <a:rPr lang="fr-FR" sz="1600" b="1">
                <a:latin typeface="+mj-lt"/>
              </a:rPr>
              <a:t> – </a:t>
            </a:r>
            <a:r>
              <a:rPr lang="fr-FR" sz="1600" b="1">
                <a:solidFill>
                  <a:srgbClr val="00B050"/>
                </a:solidFill>
                <a:latin typeface="+mj-lt"/>
              </a:rPr>
              <a:t>Changement de côté à 6 – </a:t>
            </a:r>
            <a:r>
              <a:rPr lang="fr-FR" sz="1600" b="1">
                <a:solidFill>
                  <a:srgbClr val="FFAF1B"/>
                </a:solidFill>
                <a:latin typeface="+mj-lt"/>
              </a:rPr>
              <a:t>Orientation</a:t>
            </a:r>
            <a:endParaRPr lang="en-US" sz="1600">
              <a:solidFill>
                <a:srgbClr val="FFAF1B"/>
              </a:solidFill>
              <a:latin typeface="+mj-lt"/>
            </a:endParaRPr>
          </a:p>
        </p:txBody>
      </p:sp>
      <p:sp>
        <p:nvSpPr>
          <p:cNvPr id="39938" name="AutoShape 19" descr="ZIP File Preview Imag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9939" name="AutoShape 21" descr="ZIP File Preview Imag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155575" y="350838"/>
            <a:ext cx="879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 de la feuille de pointage</a:t>
            </a:r>
            <a:endParaRPr lang="en-US" sz="4000" b="1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671381" y="990601"/>
            <a:ext cx="7422763" cy="4851560"/>
            <a:chOff x="866775" y="774701"/>
            <a:chExt cx="7616825" cy="4978399"/>
          </a:xfrm>
        </p:grpSpPr>
        <p:pic>
          <p:nvPicPr>
            <p:cNvPr id="9" name="Image 8" descr="PwPt_20_fPT1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595"/>
            <a:stretch/>
          </p:blipFill>
          <p:spPr>
            <a:xfrm>
              <a:off x="889000" y="774701"/>
              <a:ext cx="7594600" cy="2743199"/>
            </a:xfrm>
            <a:prstGeom prst="rect">
              <a:avLst/>
            </a:prstGeom>
          </p:spPr>
        </p:pic>
        <p:pic>
          <p:nvPicPr>
            <p:cNvPr id="16" name="Image 15" descr="PwPt_20_fPT1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28" b="-13105"/>
            <a:stretch/>
          </p:blipFill>
          <p:spPr>
            <a:xfrm rot="10800000">
              <a:off x="866775" y="2882898"/>
              <a:ext cx="7594600" cy="2870202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32C6D05-A590-522B-2BB0-37C6A4DDE53E}"/>
              </a:ext>
            </a:extLst>
          </p:cNvPr>
          <p:cNvSpPr txBox="1"/>
          <p:nvPr/>
        </p:nvSpPr>
        <p:spPr>
          <a:xfrm>
            <a:off x="1433456" y="1241897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>
                <a:latin typeface="+mn-lt"/>
              </a:rPr>
              <a:t>Nord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8E0E54-EFF1-7643-CAF0-3F6D52368113}"/>
              </a:ext>
            </a:extLst>
          </p:cNvPr>
          <p:cNvSpPr txBox="1"/>
          <p:nvPr/>
        </p:nvSpPr>
        <p:spPr>
          <a:xfrm rot="10800000">
            <a:off x="5309464" y="5390870"/>
            <a:ext cx="3593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latin typeface="+mn-lt"/>
              </a:rPr>
              <a:t>Sud</a:t>
            </a:r>
          </a:p>
        </p:txBody>
      </p:sp>
      <p:sp>
        <p:nvSpPr>
          <p:cNvPr id="6" name="Flèche vers la gauche 5">
            <a:extLst>
              <a:ext uri="{FF2B5EF4-FFF2-40B4-BE49-F238E27FC236}">
                <a16:creationId xmlns:a16="http://schemas.microsoft.com/office/drawing/2014/main" id="{B19A080F-304F-3D7D-6586-031DF88CA3FB}"/>
              </a:ext>
            </a:extLst>
          </p:cNvPr>
          <p:cNvSpPr/>
          <p:nvPr/>
        </p:nvSpPr>
        <p:spPr>
          <a:xfrm rot="885474">
            <a:off x="1796717" y="1308829"/>
            <a:ext cx="564988" cy="304972"/>
          </a:xfrm>
          <a:prstGeom prst="leftArrow">
            <a:avLst>
              <a:gd name="adj1" fmla="val 22722"/>
              <a:gd name="adj2" fmla="val 51018"/>
            </a:avLst>
          </a:prstGeom>
          <a:solidFill>
            <a:srgbClr val="FFA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vers la gauche 7">
            <a:extLst>
              <a:ext uri="{FF2B5EF4-FFF2-40B4-BE49-F238E27FC236}">
                <a16:creationId xmlns:a16="http://schemas.microsoft.com/office/drawing/2014/main" id="{2ECDAD87-F799-E9BA-60BA-87AAB29B05DB}"/>
              </a:ext>
            </a:extLst>
          </p:cNvPr>
          <p:cNvSpPr/>
          <p:nvPr/>
        </p:nvSpPr>
        <p:spPr>
          <a:xfrm rot="11912565">
            <a:off x="4863898" y="5257626"/>
            <a:ext cx="509456" cy="320603"/>
          </a:xfrm>
          <a:prstGeom prst="leftArrow">
            <a:avLst>
              <a:gd name="adj1" fmla="val 22722"/>
              <a:gd name="adj2" fmla="val 51018"/>
            </a:avLst>
          </a:prstGeom>
          <a:solidFill>
            <a:srgbClr val="FFA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"/>
          <p:cNvSpPr>
            <a:spLocks noChangeArrowheads="1"/>
          </p:cNvSpPr>
          <p:nvPr/>
        </p:nvSpPr>
        <p:spPr bwMode="auto">
          <a:xfrm>
            <a:off x="155575" y="5789273"/>
            <a:ext cx="7578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3683FF"/>
                </a:solidFill>
                <a:latin typeface="+mj-lt"/>
              </a:rPr>
              <a:t>Serveur de départ </a:t>
            </a:r>
            <a:r>
              <a:rPr lang="fr-FR" sz="1600" b="1">
                <a:latin typeface="+mj-lt"/>
              </a:rPr>
              <a:t>– </a:t>
            </a:r>
            <a:r>
              <a:rPr lang="fr-FR" sz="1600" b="1">
                <a:solidFill>
                  <a:srgbClr val="FF0000"/>
                </a:solidFill>
                <a:latin typeface="+mj-lt"/>
              </a:rPr>
              <a:t>Équipe au service</a:t>
            </a:r>
            <a:r>
              <a:rPr lang="fr-FR" sz="1600" b="1">
                <a:latin typeface="+mj-lt"/>
              </a:rPr>
              <a:t> – </a:t>
            </a:r>
            <a:r>
              <a:rPr lang="fr-FR" sz="1600" b="1">
                <a:solidFill>
                  <a:srgbClr val="00B050"/>
                </a:solidFill>
                <a:latin typeface="+mj-lt"/>
              </a:rPr>
              <a:t>Changement de côté à 6 – </a:t>
            </a:r>
            <a:r>
              <a:rPr lang="fr-FR" sz="1600" b="1">
                <a:solidFill>
                  <a:srgbClr val="FFAF1B"/>
                </a:solidFill>
                <a:latin typeface="+mj-lt"/>
              </a:rPr>
              <a:t>Orientation</a:t>
            </a:r>
            <a:endParaRPr lang="en-US" sz="1600">
              <a:solidFill>
                <a:srgbClr val="FFAF1B"/>
              </a:solidFill>
              <a:latin typeface="+mj-lt"/>
            </a:endParaRPr>
          </a:p>
        </p:txBody>
      </p:sp>
      <p:sp>
        <p:nvSpPr>
          <p:cNvPr id="39938" name="AutoShape 19" descr="ZIP File Preview Imag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9939" name="AutoShape 21" descr="ZIP File Preview Imag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155575" y="350838"/>
            <a:ext cx="879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 de la feuille de pointage</a:t>
            </a:r>
            <a:endParaRPr lang="en-US" sz="4000" b="1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774700" y="1052514"/>
            <a:ext cx="7340600" cy="4683915"/>
            <a:chOff x="774700" y="1052513"/>
            <a:chExt cx="7340600" cy="4778374"/>
          </a:xfrm>
        </p:grpSpPr>
        <p:pic>
          <p:nvPicPr>
            <p:cNvPr id="4" name="Image 3" descr="Capture d’écran 2021-02-02 à 14.31.5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93"/>
            <a:stretch/>
          </p:blipFill>
          <p:spPr>
            <a:xfrm>
              <a:off x="774700" y="1052513"/>
              <a:ext cx="7340600" cy="2630487"/>
            </a:xfrm>
            <a:prstGeom prst="rect">
              <a:avLst/>
            </a:prstGeom>
          </p:spPr>
        </p:pic>
        <p:pic>
          <p:nvPicPr>
            <p:cNvPr id="11" name="Image 10" descr="Capture d’écran 2021-02-02 à 14.31.5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84"/>
            <a:stretch/>
          </p:blipFill>
          <p:spPr>
            <a:xfrm rot="10800000">
              <a:off x="774700" y="3683000"/>
              <a:ext cx="7340600" cy="2147887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3E2AADB-CEC9-0EB5-53CD-29D1256EB1D8}"/>
              </a:ext>
            </a:extLst>
          </p:cNvPr>
          <p:cNvSpPr txBox="1"/>
          <p:nvPr/>
        </p:nvSpPr>
        <p:spPr>
          <a:xfrm>
            <a:off x="1508760" y="1241897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>
                <a:latin typeface="+mn-lt"/>
              </a:rPr>
              <a:t>Nord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AEFB3B-CEFF-EEB1-B376-01881E3F989A}"/>
              </a:ext>
            </a:extLst>
          </p:cNvPr>
          <p:cNvSpPr txBox="1"/>
          <p:nvPr/>
        </p:nvSpPr>
        <p:spPr>
          <a:xfrm rot="10800000">
            <a:off x="5621436" y="5393337"/>
            <a:ext cx="3593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latin typeface="+mn-lt"/>
              </a:rPr>
              <a:t>Sud</a:t>
            </a:r>
          </a:p>
        </p:txBody>
      </p:sp>
      <p:sp>
        <p:nvSpPr>
          <p:cNvPr id="15" name="Flèche vers la gauche 14">
            <a:extLst>
              <a:ext uri="{FF2B5EF4-FFF2-40B4-BE49-F238E27FC236}">
                <a16:creationId xmlns:a16="http://schemas.microsoft.com/office/drawing/2014/main" id="{02071E25-CF45-5A7F-0C08-4EB7FA724FCF}"/>
              </a:ext>
            </a:extLst>
          </p:cNvPr>
          <p:cNvSpPr/>
          <p:nvPr/>
        </p:nvSpPr>
        <p:spPr>
          <a:xfrm rot="1083549">
            <a:off x="1862766" y="1266977"/>
            <a:ext cx="518497" cy="404750"/>
          </a:xfrm>
          <a:prstGeom prst="leftArrow">
            <a:avLst>
              <a:gd name="adj1" fmla="val 23891"/>
              <a:gd name="adj2" fmla="val 51018"/>
            </a:avLst>
          </a:prstGeom>
          <a:solidFill>
            <a:srgbClr val="FFA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a gauche 15">
            <a:extLst>
              <a:ext uri="{FF2B5EF4-FFF2-40B4-BE49-F238E27FC236}">
                <a16:creationId xmlns:a16="http://schemas.microsoft.com/office/drawing/2014/main" id="{5FB17D5C-42C8-E566-B3B3-E27DE0CC2005}"/>
              </a:ext>
            </a:extLst>
          </p:cNvPr>
          <p:cNvSpPr/>
          <p:nvPr/>
        </p:nvSpPr>
        <p:spPr>
          <a:xfrm rot="11786754">
            <a:off x="5161849" y="5203403"/>
            <a:ext cx="526740" cy="376486"/>
          </a:xfrm>
          <a:prstGeom prst="leftArrow">
            <a:avLst>
              <a:gd name="adj1" fmla="val 22722"/>
              <a:gd name="adj2" fmla="val 51018"/>
            </a:avLst>
          </a:prstGeom>
          <a:solidFill>
            <a:srgbClr val="FFA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37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Avant-match –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Procédure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finale</a:t>
            </a:r>
            <a:endParaRPr lang="en-US" sz="20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Pince-feuilles: pointer pince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équipe au service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Pince numérotée: "2" face à vous, vis-à-vis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 départ 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(nom encerclé)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mettre en position: 90 à 120 cm (3 à 4 pi) en ligne avec filet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5344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Avant-match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Procédure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finale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fr-FR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nom joueurs (début match seulement)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Visualiser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bracelets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confirmer mentalement position joueurs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(bracelet fait service </a:t>
            </a:r>
            <a:r>
              <a:rPr lang="en-US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bracelet) – </a:t>
            </a:r>
            <a:r>
              <a:rPr lang="en-US" b="1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zéro: annoncer « Partie 1 – Au jeu – Pointage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010160" y="4829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sz="3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 des joueurs </a:t>
            </a:r>
            <a:endParaRPr lang="fr-FR" sz="20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400051" y="1384300"/>
            <a:ext cx="8219621" cy="3284721"/>
            <a:chOff x="400051" y="1384300"/>
            <a:chExt cx="8219621" cy="3284721"/>
          </a:xfrm>
        </p:grpSpPr>
        <p:pic>
          <p:nvPicPr>
            <p:cNvPr id="3" name="Image 2" descr="Capture d’écran 2021-01-21 à 17.07.2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0" y="1384300"/>
              <a:ext cx="7763272" cy="32847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0" name="Grouper 9"/>
            <p:cNvGrpSpPr/>
            <p:nvPr/>
          </p:nvGrpSpPr>
          <p:grpSpPr>
            <a:xfrm>
              <a:off x="400051" y="1632815"/>
              <a:ext cx="8219621" cy="2544361"/>
              <a:chOff x="400051" y="1632815"/>
              <a:chExt cx="8219621" cy="2544361"/>
            </a:xfrm>
          </p:grpSpPr>
          <p:pic>
            <p:nvPicPr>
              <p:cNvPr id="5" name="Image 4" descr="PwPt_joueur_droit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12"/>
              <a:stretch/>
            </p:blipFill>
            <p:spPr>
              <a:xfrm>
                <a:off x="7645401" y="3213100"/>
                <a:ext cx="790972" cy="964076"/>
              </a:xfrm>
              <a:prstGeom prst="rect">
                <a:avLst/>
              </a:prstGeom>
            </p:spPr>
          </p:pic>
          <p:pic>
            <p:nvPicPr>
              <p:cNvPr id="6" name="Image 5" descr="PwPt_Joueur_bande_gche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258"/>
              <a:stretch/>
            </p:blipFill>
            <p:spPr>
              <a:xfrm>
                <a:off x="400051" y="2903076"/>
                <a:ext cx="1054100" cy="981177"/>
              </a:xfrm>
              <a:prstGeom prst="rect">
                <a:avLst/>
              </a:prstGeom>
            </p:spPr>
          </p:pic>
          <p:pic>
            <p:nvPicPr>
              <p:cNvPr id="7" name="Image 6" descr="PwPt_Joueur_bande_gche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258"/>
              <a:stretch/>
            </p:blipFill>
            <p:spPr>
              <a:xfrm flipH="1">
                <a:off x="7594599" y="2068440"/>
                <a:ext cx="1025073" cy="942800"/>
              </a:xfrm>
              <a:prstGeom prst="rect">
                <a:avLst/>
              </a:prstGeom>
            </p:spPr>
          </p:pic>
          <p:pic>
            <p:nvPicPr>
              <p:cNvPr id="8" name="Image 7" descr="PwPt_joueur_droit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12"/>
              <a:stretch/>
            </p:blipFill>
            <p:spPr>
              <a:xfrm flipH="1">
                <a:off x="2952750" y="1632815"/>
                <a:ext cx="781051" cy="964076"/>
              </a:xfrm>
              <a:prstGeom prst="rect">
                <a:avLst/>
              </a:prstGeom>
            </p:spPr>
          </p:pic>
          <p:pic>
            <p:nvPicPr>
              <p:cNvPr id="9" name="Image 8" descr="PwPt_balle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8" r="61785" b="63492"/>
              <a:stretch/>
            </p:blipFill>
            <p:spPr>
              <a:xfrm>
                <a:off x="7645401" y="2349500"/>
                <a:ext cx="168137" cy="184150"/>
              </a:xfrm>
              <a:prstGeom prst="rect">
                <a:avLst/>
              </a:prstGeom>
            </p:spPr>
          </p:pic>
        </p:grpSp>
      </p:grpSp>
      <p:sp>
        <p:nvSpPr>
          <p:cNvPr id="12" name="Ellipse 11"/>
          <p:cNvSpPr/>
          <p:nvPr/>
        </p:nvSpPr>
        <p:spPr>
          <a:xfrm>
            <a:off x="7677151" y="2388235"/>
            <a:ext cx="82551" cy="7493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5338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695" y="368521"/>
            <a:ext cx="87133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3800" b="1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Pince</a:t>
            </a:r>
            <a:r>
              <a:rPr lang="en-US" sz="3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en-US" sz="3800" b="1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pince-feuilles</a:t>
            </a:r>
            <a:r>
              <a:rPr lang="en-US" sz="38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</a:t>
            </a:r>
            <a:r>
              <a:rPr lang="en-US" sz="3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équipe </a:t>
            </a:r>
            <a:r>
              <a:rPr lang="en-US" sz="3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fr-FR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544276" y="1137511"/>
            <a:ext cx="7334174" cy="5000092"/>
            <a:chOff x="544276" y="1137511"/>
            <a:chExt cx="7334174" cy="5000092"/>
          </a:xfrm>
        </p:grpSpPr>
        <p:pic>
          <p:nvPicPr>
            <p:cNvPr id="43009" name="Picture 7" descr="2_PwPt_Fr_PC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4276" y="1239111"/>
              <a:ext cx="7334174" cy="489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Flèche vers la gauche 3"/>
            <p:cNvSpPr/>
            <p:nvPr/>
          </p:nvSpPr>
          <p:spPr>
            <a:xfrm>
              <a:off x="1034862" y="3398194"/>
              <a:ext cx="1422743" cy="822960"/>
            </a:xfrm>
            <a:prstGeom prst="leftArrow">
              <a:avLst>
                <a:gd name="adj1" fmla="val 50000"/>
                <a:gd name="adj2" fmla="val 7429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grpSp>
          <p:nvGrpSpPr>
            <p:cNvPr id="12" name="Grouper 11"/>
            <p:cNvGrpSpPr/>
            <p:nvPr/>
          </p:nvGrpSpPr>
          <p:grpSpPr>
            <a:xfrm>
              <a:off x="2082800" y="1137511"/>
              <a:ext cx="5118100" cy="4298089"/>
              <a:chOff x="2082800" y="1137511"/>
              <a:chExt cx="5118100" cy="4298089"/>
            </a:xfrm>
          </p:grpSpPr>
          <p:grpSp>
            <p:nvGrpSpPr>
              <p:cNvPr id="10" name="Grouper 9"/>
              <p:cNvGrpSpPr/>
              <p:nvPr/>
            </p:nvGrpSpPr>
            <p:grpSpPr>
              <a:xfrm>
                <a:off x="2082800" y="2114549"/>
                <a:ext cx="5118100" cy="3321051"/>
                <a:chOff x="2082800" y="2114549"/>
                <a:chExt cx="5118100" cy="3321051"/>
              </a:xfrm>
            </p:grpSpPr>
            <p:pic>
              <p:nvPicPr>
                <p:cNvPr id="9" name="Image 8" descr="PwPt_25_fp.p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7" t="1832" r="1493" b="21341"/>
                <a:stretch/>
              </p:blipFill>
              <p:spPr>
                <a:xfrm>
                  <a:off x="2082801" y="2114549"/>
                  <a:ext cx="5118099" cy="2736851"/>
                </a:xfrm>
                <a:prstGeom prst="rect">
                  <a:avLst/>
                </a:prstGeom>
              </p:spPr>
            </p:pic>
            <p:pic>
              <p:nvPicPr>
                <p:cNvPr id="11" name="Image 10" descr="PwPt_25_fp.p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7" t="59269" r="1493" b="1"/>
                <a:stretch/>
              </p:blipFill>
              <p:spPr>
                <a:xfrm rot="10800000">
                  <a:off x="2082800" y="3984624"/>
                  <a:ext cx="5118099" cy="1450976"/>
                </a:xfrm>
                <a:prstGeom prst="rect">
                  <a:avLst/>
                </a:prstGeom>
              </p:spPr>
            </p:pic>
          </p:grpSp>
          <p:pic>
            <p:nvPicPr>
              <p:cNvPr id="3" name="Image 2" descr="pince#2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1" t="33238" r="7692" b="3468"/>
              <a:stretch/>
            </p:blipFill>
            <p:spPr>
              <a:xfrm>
                <a:off x="3464109" y="1137511"/>
                <a:ext cx="523691" cy="152948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d’annoncer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Confirmer que les joueurs sont prêts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premier: receveur et partenaire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400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Prêts? ou </a:t>
            </a:r>
            <a:r>
              <a:rPr lang="fr-FR" sz="2400" b="1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Devraient</a:t>
            </a:r>
            <a:r>
              <a:rPr lang="fr-FR" sz="2400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être prêts?</a:t>
            </a:r>
            <a:r>
              <a:rPr lang="en-US" sz="2400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i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partenaire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Courier New" pitchFamily="49" charset="0"/>
              <a:buNone/>
              <a:defRPr/>
            </a:pPr>
            <a:r>
              <a:rPr lang="fr-FR" sz="2400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Prêts? ou </a:t>
            </a:r>
            <a:r>
              <a:rPr lang="fr-FR" sz="2400" b="1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Devraient</a:t>
            </a:r>
            <a:r>
              <a:rPr lang="fr-FR" sz="2400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être prêts?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1688" lvl="2" indent="-350838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fonction du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 &amp; bracelet</a:t>
            </a:r>
            <a:r>
              <a:rPr lang="fr-FR" sz="24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d'identification, mentalement</a:t>
            </a:r>
            <a:r>
              <a:rPr lang="fr-FR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 serveur? </a:t>
            </a:r>
            <a:br>
              <a:rPr lang="fr-FR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 receveur? Bonne aire de service?</a:t>
            </a:r>
          </a:p>
          <a:p>
            <a:pPr marL="1276350" lvl="3" indent="-4572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CORRIGER AU BESOIN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chaque service</a:t>
            </a:r>
            <a:endParaRPr lang="fr-CA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11113" eaLnBrk="1" hangingPunct="1">
              <a:buFont typeface="Arial" charset="0"/>
              <a:buNone/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 </a:t>
            </a:r>
            <a:r>
              <a:rPr lang="fr-CA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joueurs peuvent demander:</a:t>
            </a:r>
            <a:endParaRPr lang="fr-CA" dirty="0">
              <a:solidFill>
                <a:srgbClr val="3D6B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Quel est le pointage? »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Suis-je bon serveur/receveur? »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Suis-je à la bonne position? »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Suis-je OK? » ou « Sommes-nous corrects? » etc.</a:t>
            </a:r>
          </a:p>
          <a:p>
            <a:pPr marL="449263" lvl="2" indent="0" defTabSz="893763" eaLnBrk="1" hangingPunct="1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annonce pointage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répondre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CA" b="1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CORRIGER</a:t>
            </a:r>
            <a:r>
              <a:rPr lang="fr-CA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joueur </a:t>
            </a:r>
            <a:r>
              <a:rPr lang="fr-CA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fr-CA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au besoin</a:t>
            </a:r>
          </a:p>
          <a:p>
            <a:pPr eaLnBrk="1" hangingPunct="1"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0958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question avant le service</a:t>
            </a:r>
            <a:endParaRPr lang="fr-CA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lvl="2" indent="0" defTabSz="893763" eaLnBrk="1" hangingPunct="1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bon pointage annoncé – SERVICE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FAIT</a:t>
            </a:r>
            <a:endParaRPr lang="fr-CA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2" indent="-273050"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un pas en avant, lever bras</a:t>
            </a:r>
          </a:p>
          <a:p>
            <a:pPr marL="719138" lvl="2" indent="-273050"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Répondre question(s)</a:t>
            </a:r>
          </a:p>
          <a:p>
            <a:pPr marL="719138" lvl="2" indent="-273050"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Informer pointage sera réannoncé</a:t>
            </a:r>
          </a:p>
          <a:p>
            <a:pPr marL="719138" lvl="2" indent="-273050"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un pas arrière </a:t>
            </a:r>
          </a:p>
          <a:p>
            <a:pPr marL="719138" lvl="2" indent="-273050"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Baisser bras</a:t>
            </a:r>
          </a:p>
          <a:p>
            <a:pPr marL="719138" lvl="2" indent="-273050"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pointage </a:t>
            </a:r>
          </a:p>
          <a:p>
            <a:pPr marL="719138" lvl="2" indent="-273050"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Démarrer nouveau décompte 10 secondes</a:t>
            </a:r>
          </a:p>
          <a:p>
            <a:pPr eaLnBrk="1" hangingPunct="1">
              <a:defRPr/>
            </a:pPr>
            <a:endParaRPr lang="fr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+mn-lt"/>
              </a:rPr>
              <a:t>Si question avant le service</a:t>
            </a:r>
            <a:r>
              <a:rPr lang="fr-CA" sz="3200" dirty="0">
                <a:solidFill>
                  <a:srgbClr val="4475B1"/>
                </a:solidFill>
                <a:latin typeface="+mn-lt"/>
              </a:rPr>
              <a:t> </a:t>
            </a:r>
            <a:r>
              <a:rPr lang="fr-CA" sz="2800" dirty="0">
                <a:solidFill>
                  <a:srgbClr val="4475B1"/>
                </a:solidFill>
                <a:latin typeface="+mn-lt"/>
              </a:rPr>
              <a:t>(suite)</a:t>
            </a:r>
          </a:p>
          <a:p>
            <a:pPr marL="449263" lvl="2" indent="0" defTabSz="893763" eaLnBrk="1" hangingPunct="1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 pointage annoncé – SERVICE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FAIT</a:t>
            </a:r>
            <a:endParaRPr lang="fr-CA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2" indent="-27305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fr-CA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un joueur a </a:t>
            </a:r>
            <a:r>
              <a:rPr lang="fr-CA" sz="24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demandé « Suis-je OK? » ou « Sommes-nous corrects? » etc.</a:t>
            </a:r>
          </a:p>
          <a:p>
            <a:pPr marL="52388" lvl="2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fr-CA" sz="2400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question englobe les 2 volets </a:t>
            </a:r>
            <a:r>
              <a:rPr lang="fr-CA" sz="1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(serveur-receveur/position)</a:t>
            </a:r>
            <a:r>
              <a:rPr lang="fr-CA" sz="24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L’arbitre doit répondre avec précision. </a:t>
            </a:r>
          </a:p>
          <a:p>
            <a:pPr marL="52388" lvl="2" indent="0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fr-CA" sz="24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Exemples:</a:t>
            </a:r>
          </a:p>
          <a:p>
            <a:pPr marL="1246188" lvl="2" indent="-363538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fr-CA" sz="24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Non! Vous n’êtes pas le bon serveur. » </a:t>
            </a:r>
          </a:p>
          <a:p>
            <a:pPr marL="1246188" lvl="2" indent="-363538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fr-CA" sz="24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Non! Vous n’êtes pas à la bonne position. » </a:t>
            </a:r>
          </a:p>
          <a:p>
            <a:pPr marL="1246188" lvl="2" indent="-363538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fr-CA" sz="24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Bon serveur, mauvaise position. » </a:t>
            </a:r>
          </a:p>
          <a:p>
            <a:pPr marL="1246188" lvl="2" indent="-363538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fr-CA" sz="24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Mauvais serveur, bonne position. » </a:t>
            </a:r>
          </a:p>
          <a:p>
            <a:pPr eaLnBrk="1" hangingPunct="1"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8646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Références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 Pickleball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Règlement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officiel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 – </a:t>
            </a:r>
          </a:p>
          <a:p>
            <a:pPr marL="0" lvl="1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Édition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Pickleball Federation</a:t>
            </a:r>
          </a:p>
          <a:p>
            <a:pPr marL="0" lvl="1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i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i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 eaLnBrk="1" hangingPunct="1">
              <a:spcBef>
                <a:spcPts val="0"/>
              </a:spcBef>
              <a:buNone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 Pickleball – Manuel de l’arbitre 2024 – </a:t>
            </a:r>
          </a:p>
          <a:p>
            <a:pPr marL="0" lvl="1" indent="0" algn="ctr" eaLnBrk="1" hangingPunct="1">
              <a:spcBef>
                <a:spcPts val="0"/>
              </a:spcBef>
              <a:buNone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Édition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Pickleball Federation</a:t>
            </a:r>
          </a:p>
          <a:p>
            <a:pPr marL="0" lvl="1" indent="0" algn="ctr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chaque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pointage – voix forte avec cadence constante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  <a:buFontTx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Commencer décompte 10 secondes</a:t>
            </a:r>
            <a:b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1" indent="0" eaLnBrk="1" hangingPunct="1">
              <a:spcAft>
                <a:spcPts val="1200"/>
              </a:spcAft>
              <a:buFont typeface="Arial" charset="0"/>
              <a:buNone/>
              <a:defRPr/>
            </a:pPr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joueurs peuvent signaler "Pas prêt" </a:t>
            </a:r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début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annonce pointage</a:t>
            </a:r>
            <a:endParaRPr lang="en-US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1" indent="0" eaLnBrk="1" hangingPunct="1">
              <a:buFont typeface="Arial" charset="0"/>
              <a:buNone/>
              <a:defRPr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début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 pointage =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IGNORER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"Pas prêt"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le service 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Appeler une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service si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7988300" algn="l"/>
              </a:tabLs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Pieds: ligne de fond + prolongements imaginaires (côté/médiane) + 1 pied au sol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 de rotation avant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frappe 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Lâcher de balle avec 2 mains 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à la cuillère = mouvement du service illégal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4303713" algn="l"/>
              </a:tabLs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avec rebond = balle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lancée/projetée </a:t>
            </a:r>
            <a:b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CA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79413" eaLnBrk="1" hangingPunct="1">
              <a:spcBef>
                <a:spcPts val="675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Suivre balle des yeux – </a:t>
            </a:r>
            <a:r>
              <a:rPr lang="fr-CA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  <a:r>
              <a:rPr lang="fr-CA" sz="3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service trop court (ZNV et lignes de ZNV)</a:t>
            </a:r>
          </a:p>
          <a:p>
            <a:pPr eaLnBrk="1" hangingPunct="1">
              <a:defRPr/>
            </a:pPr>
            <a:endParaRPr lang="fr-CA" sz="2800" b="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85458-FD21-A18C-C8F3-BE6459245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AD0F4D-4412-3700-1729-FD260EFC8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le service 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CA" b="1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REPRISE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arbitre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SOUPÇONNE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 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7988300" algn="l"/>
              </a:tabLs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Pieds: ligne de fond + prolongements imaginaires (côté/médiane) + 1 pied au sol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 de rotation avant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frappe 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à la cuillère = mouvement du service illégal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4303713" algn="l"/>
              </a:tabLs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avec rebond = balle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lancée/projetée </a:t>
            </a:r>
          </a:p>
          <a:p>
            <a:pPr marL="1262063" lvl="2" indent="-3651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4303713" algn="l"/>
              </a:tabLs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avec rebond =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lâcher de balle avec 2 mains</a:t>
            </a:r>
            <a:endParaRPr lang="fr-CA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6625" lvl="2" indent="-458788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303713" algn="l"/>
              </a:tabLst>
              <a:defRPr/>
            </a:pPr>
            <a:r>
              <a:rPr lang="fr-CA" b="1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REPRISE</a:t>
            </a:r>
            <a:r>
              <a:rPr lang="fr-CA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lâcher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balle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vue</a:t>
            </a:r>
          </a:p>
          <a:p>
            <a:pPr marL="936625" lvl="2" indent="-458788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303713" algn="l"/>
              </a:tabLst>
              <a:defRPr/>
            </a:pPr>
            <a:endParaRPr lang="fr-CA" sz="2800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6625" lvl="2" indent="-458788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4303713" algn="l"/>
              </a:tabLst>
              <a:defRPr/>
            </a:pPr>
            <a:r>
              <a:rPr lang="fr-CA" sz="3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reprise doit être demandée </a:t>
            </a:r>
            <a:r>
              <a:rPr lang="fr-CA" sz="36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fr-CA" sz="3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br>
              <a:rPr lang="fr-CA" sz="3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3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 du service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131206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dirty="0">
                <a:solidFill>
                  <a:srgbClr val="4475B1"/>
                </a:solidFill>
                <a:latin typeface="+mn-lt"/>
              </a:rPr>
              <a:t>Durant le service </a:t>
            </a:r>
            <a:r>
              <a:rPr lang="en-US" sz="2400" dirty="0">
                <a:solidFill>
                  <a:srgbClr val="4475B1"/>
                </a:solidFill>
                <a:latin typeface="+mn-lt"/>
              </a:rPr>
              <a:t>(suite)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3D6BA1"/>
              </a:buClr>
              <a:buNone/>
            </a:pPr>
            <a:r>
              <a:rPr lang="fr-FR" dirty="0">
                <a:solidFill>
                  <a:srgbClr val="4475B1"/>
                </a:solidFill>
                <a:latin typeface="+mn-lt"/>
              </a:rPr>
              <a:t>Service = Première </a:t>
            </a:r>
            <a:r>
              <a:rPr lang="fr-FR" b="1" dirty="0">
                <a:solidFill>
                  <a:srgbClr val="4475B1"/>
                </a:solidFill>
                <a:latin typeface="+mn-lt"/>
              </a:rPr>
              <a:t>frappe</a:t>
            </a:r>
            <a:r>
              <a:rPr lang="fr-FR" dirty="0">
                <a:solidFill>
                  <a:srgbClr val="4475B1"/>
                </a:solidFill>
                <a:latin typeface="+mn-lt"/>
              </a:rPr>
              <a:t> sur la balle </a:t>
            </a:r>
            <a:r>
              <a:rPr lang="fr-CA" dirty="0">
                <a:solidFill>
                  <a:srgbClr val="4475B1"/>
                </a:solidFill>
                <a:latin typeface="+mn-lt"/>
              </a:rPr>
              <a:t>pour débuter l’échange = </a:t>
            </a:r>
            <a:endParaRPr lang="en-US" dirty="0"/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3D6BA1"/>
              </a:buClr>
              <a:buNone/>
            </a:pPr>
            <a:r>
              <a:rPr lang="en-US" b="1" dirty="0" err="1">
                <a:solidFill>
                  <a:srgbClr val="4475B1"/>
                </a:solidFill>
                <a:latin typeface="+mn-lt"/>
              </a:rPr>
              <a:t>À</a:t>
            </a:r>
            <a:r>
              <a:rPr lang="en-US" b="1" dirty="0">
                <a:solidFill>
                  <a:srgbClr val="4475B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4475B1"/>
                </a:solidFill>
                <a:latin typeface="+mn-lt"/>
              </a:rPr>
              <a:t>quel</a:t>
            </a:r>
            <a:r>
              <a:rPr lang="en-US" b="1" dirty="0">
                <a:solidFill>
                  <a:srgbClr val="4475B1"/>
                </a:solidFill>
                <a:latin typeface="+mn-lt"/>
              </a:rPr>
              <a:t> moment </a:t>
            </a:r>
            <a:r>
              <a:rPr lang="en-US" b="1" dirty="0" err="1">
                <a:solidFill>
                  <a:srgbClr val="4475B1"/>
                </a:solidFill>
                <a:latin typeface="+mn-lt"/>
              </a:rPr>
              <a:t>servir</a:t>
            </a:r>
            <a:r>
              <a:rPr lang="en-US" b="1" dirty="0">
                <a:solidFill>
                  <a:srgbClr val="4475B1"/>
                </a:solidFill>
                <a:latin typeface="+mn-lt"/>
              </a:rPr>
              <a:t> ?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3D6BA1"/>
              </a:buClr>
            </a:pPr>
            <a:r>
              <a:rPr lang="fr-FR" b="1" dirty="0">
                <a:solidFill>
                  <a:srgbClr val="3D6BA1"/>
                </a:solidFill>
                <a:latin typeface="+mj-lt"/>
              </a:rPr>
              <a:t>Servir</a:t>
            </a:r>
            <a:r>
              <a:rPr lang="fr-FR" dirty="0">
                <a:solidFill>
                  <a:srgbClr val="4475B1"/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4AA32E"/>
                </a:solidFill>
                <a:latin typeface="+mj-lt"/>
              </a:rPr>
              <a:t>AVANT</a:t>
            </a:r>
            <a:r>
              <a:rPr lang="fr-FR" b="1" dirty="0">
                <a:solidFill>
                  <a:srgbClr val="4475B1"/>
                </a:solidFill>
                <a:latin typeface="+mj-lt"/>
              </a:rPr>
              <a:t> </a:t>
            </a:r>
            <a:r>
              <a:rPr lang="fr-FR" dirty="0">
                <a:solidFill>
                  <a:srgbClr val="4475B1"/>
                </a:solidFill>
                <a:latin typeface="+mj-lt"/>
              </a:rPr>
              <a:t>l’annonce du pointage = </a:t>
            </a:r>
            <a:r>
              <a:rPr lang="fr-FR" b="1" dirty="0">
                <a:solidFill>
                  <a:srgbClr val="4AA32E"/>
                </a:solidFill>
                <a:latin typeface="+mj-lt"/>
              </a:rPr>
              <a:t>REPRISE</a:t>
            </a:r>
          </a:p>
          <a:p>
            <a:pPr marL="1600200" lvl="1" indent="-458788" eaLnBrk="1" hangingPunct="1">
              <a:spcBef>
                <a:spcPts val="0"/>
              </a:spcBef>
              <a:spcAft>
                <a:spcPts val="1200"/>
              </a:spcAft>
              <a:buClr>
                <a:srgbClr val="3D6BA1"/>
              </a:buClr>
              <a:buSzPct val="85000"/>
              <a:buFont typeface="Wingdings" pitchFamily="2" charset="2"/>
              <a:buChar char="Ø"/>
            </a:pPr>
            <a:r>
              <a:rPr lang="fr-FR" dirty="0">
                <a:solidFill>
                  <a:srgbClr val="4475B1"/>
                </a:solidFill>
                <a:latin typeface="+mj-lt"/>
              </a:rPr>
              <a:t>balle </a:t>
            </a:r>
            <a:r>
              <a:rPr lang="fr-FR" b="1" dirty="0">
                <a:solidFill>
                  <a:srgbClr val="4475B1"/>
                </a:solidFill>
                <a:latin typeface="+mj-lt"/>
              </a:rPr>
              <a:t>morte</a:t>
            </a:r>
            <a:r>
              <a:rPr lang="fr-FR" dirty="0">
                <a:solidFill>
                  <a:srgbClr val="4475B1"/>
                </a:solidFill>
                <a:latin typeface="+mj-lt"/>
              </a:rPr>
              <a:t> ad </a:t>
            </a:r>
            <a:r>
              <a:rPr lang="fr-FR" b="1" dirty="0">
                <a:solidFill>
                  <a:srgbClr val="4475B1"/>
                </a:solidFill>
                <a:latin typeface="+mj-lt"/>
              </a:rPr>
              <a:t>début</a:t>
            </a:r>
            <a:r>
              <a:rPr lang="fr-FR" dirty="0">
                <a:solidFill>
                  <a:srgbClr val="4475B1"/>
                </a:solidFill>
                <a:latin typeface="+mj-lt"/>
              </a:rPr>
              <a:t> annonce pointage = </a:t>
            </a:r>
            <a:br>
              <a:rPr lang="fr-FR" dirty="0">
                <a:solidFill>
                  <a:srgbClr val="4475B1"/>
                </a:solidFill>
                <a:latin typeface="+mj-lt"/>
              </a:rPr>
            </a:br>
            <a:r>
              <a:rPr lang="fr-FR" b="1" dirty="0">
                <a:solidFill>
                  <a:srgbClr val="4AA32E"/>
                </a:solidFill>
                <a:latin typeface="+mj-lt"/>
              </a:rPr>
              <a:t>PAS</a:t>
            </a:r>
            <a:r>
              <a:rPr lang="fr-FR" dirty="0">
                <a:solidFill>
                  <a:srgbClr val="4475B1"/>
                </a:solidFill>
                <a:latin typeface="+mj-lt"/>
              </a:rPr>
              <a:t> de faute</a:t>
            </a:r>
            <a:endParaRPr lang="fr-FR" b="1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rgbClr val="3D6BA1"/>
              </a:buClr>
            </a:pPr>
            <a:r>
              <a:rPr lang="fr-FR" b="1" dirty="0">
                <a:solidFill>
                  <a:srgbClr val="3D6BA1"/>
                </a:solidFill>
                <a:latin typeface="+mn-lt"/>
              </a:rPr>
              <a:t>Servir</a:t>
            </a:r>
            <a:r>
              <a:rPr lang="fr-FR" dirty="0">
                <a:solidFill>
                  <a:srgbClr val="4475B1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PENDANT</a:t>
            </a:r>
            <a:r>
              <a:rPr lang="fr-FR" b="1" dirty="0">
                <a:solidFill>
                  <a:srgbClr val="4475B1"/>
                </a:solidFill>
                <a:latin typeface="+mn-lt"/>
              </a:rPr>
              <a:t> </a:t>
            </a:r>
            <a:r>
              <a:rPr lang="fr-FR" dirty="0">
                <a:solidFill>
                  <a:srgbClr val="4475B1"/>
                </a:solidFill>
                <a:latin typeface="+mn-lt"/>
              </a:rPr>
              <a:t>l’annonce du pointage = 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FAUTE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D16336-1C3D-8998-1FEC-E6206E553EEB}"/>
              </a:ext>
            </a:extLst>
          </p:cNvPr>
          <p:cNvSpPr txBox="1"/>
          <p:nvPr/>
        </p:nvSpPr>
        <p:spPr>
          <a:xfrm>
            <a:off x="2663688" y="1670636"/>
            <a:ext cx="69176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latin typeface="+mn-lt"/>
              </a:rPr>
              <a:t>TOC</a:t>
            </a:r>
          </a:p>
        </p:txBody>
      </p:sp>
      <p:grpSp>
        <p:nvGrpSpPr>
          <p:cNvPr id="6" name="Grouper 5">
            <a:extLst>
              <a:ext uri="{FF2B5EF4-FFF2-40B4-BE49-F238E27FC236}">
                <a16:creationId xmlns:a16="http://schemas.microsoft.com/office/drawing/2014/main" id="{EE1DCE5F-CC18-D1D0-F90D-746CBA260FC1}"/>
              </a:ext>
            </a:extLst>
          </p:cNvPr>
          <p:cNvGrpSpPr/>
          <p:nvPr/>
        </p:nvGrpSpPr>
        <p:grpSpPr>
          <a:xfrm>
            <a:off x="2663688" y="1582967"/>
            <a:ext cx="691761" cy="544669"/>
            <a:chOff x="4679948" y="3374016"/>
            <a:chExt cx="2006599" cy="2070797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1957244-B224-80F6-63AE-E606C3562164}"/>
                </a:ext>
              </a:extLst>
            </p:cNvPr>
            <p:cNvSpPr/>
            <p:nvPr/>
          </p:nvSpPr>
          <p:spPr>
            <a:xfrm>
              <a:off x="4806799" y="3374016"/>
              <a:ext cx="1752891" cy="20707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B65F3DC-CF11-646A-0365-4D6E312C203B}"/>
                </a:ext>
              </a:extLst>
            </p:cNvPr>
            <p:cNvSpPr txBox="1"/>
            <p:nvPr/>
          </p:nvSpPr>
          <p:spPr>
            <a:xfrm>
              <a:off x="4679948" y="3707328"/>
              <a:ext cx="2006599" cy="14041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>
                  <a:latin typeface="+mn-lt"/>
                </a:rPr>
                <a:t>TOC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64" tmFilter="0, 0; 0.125,0.2665; 0.25,0.4; 0.375,0.465; 0.5,0.5;  0.625,0.535; 0.75,0.6; 0.875,0.7335; 1,1">
                                          <p:stCondLst>
                                            <p:cond delay="7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82" tmFilter="0, 0; 0.125,0.2665; 0.25,0.4; 0.375,0.465; 0.5,0.5;  0.625,0.535; 0.75,0.6; 0.875,0.7335; 1,1">
                                          <p:stCondLst>
                                            <p:cond delay="15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9" tmFilter="0, 0; 0.125,0.2665; 0.25,0.4; 0.375,0.465; 0.5,0.5;  0.625,0.535; 0.75,0.6; 0.875,0.7335; 1,1">
                                          <p:stCondLst>
                                            <p:cond delay="1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0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91" decel="50000">
                                          <p:stCondLst>
                                            <p:cond delay="77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0">
                                          <p:stCondLst>
                                            <p:cond delay="150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91" decel="50000">
                                          <p:stCondLst>
                                            <p:cond delay="15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0">
                                          <p:stCondLst>
                                            <p:cond delay="18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91" decel="50000">
                                          <p:stCondLst>
                                            <p:cond delay="1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0">
                                          <p:stCondLst>
                                            <p:cond delay="207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91" decel="50000">
                                          <p:stCondLst>
                                            <p:cond delay="210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le service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ègle</a:t>
            </a:r>
            <a:r>
              <a:rPr lang="en-US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des 10 </a:t>
            </a:r>
            <a:r>
              <a:rPr lang="en-US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secondes</a:t>
            </a:r>
            <a:endParaRPr lang="en-US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  <a:p>
            <a:pPr marL="1249363" lvl="2" indent="-35401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Faute au serveur si excède 10 secondes</a:t>
            </a:r>
            <a:endParaRPr lang="en-US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+mn-lt"/>
              </a:rPr>
              <a:t>Service = balle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au-dessus ou touche </a:t>
            </a:r>
            <a:r>
              <a:rPr lang="fr-CA" dirty="0">
                <a:solidFill>
                  <a:srgbClr val="4475B1"/>
                </a:solidFill>
                <a:latin typeface="+mn-lt"/>
              </a:rPr>
              <a:t>filet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+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 </a:t>
            </a:r>
            <a:br>
              <a:rPr lang="fr-CA" dirty="0">
                <a:solidFill>
                  <a:srgbClr val="FF0000"/>
                </a:solidFill>
                <a:latin typeface="+mn-lt"/>
              </a:rPr>
            </a:br>
            <a:r>
              <a:rPr lang="fr-CA" dirty="0">
                <a:solidFill>
                  <a:srgbClr val="4475B1"/>
                </a:solidFill>
                <a:latin typeface="+mn-lt"/>
              </a:rPr>
              <a:t>                 au-dessus ZNV </a:t>
            </a:r>
            <a:r>
              <a:rPr lang="fr-CA" b="1" dirty="0">
                <a:solidFill>
                  <a:srgbClr val="4475B1"/>
                </a:solidFill>
                <a:latin typeface="+mn-lt"/>
              </a:rPr>
              <a:t>et</a:t>
            </a:r>
            <a:r>
              <a:rPr lang="fr-CA" dirty="0">
                <a:solidFill>
                  <a:srgbClr val="4475B1"/>
                </a:solidFill>
                <a:latin typeface="+mn-lt"/>
              </a:rPr>
              <a:t> lignes de ZNV </a:t>
            </a:r>
            <a:r>
              <a:rPr lang="fr-CA" b="1" dirty="0">
                <a:solidFill>
                  <a:srgbClr val="4475B1"/>
                </a:solidFill>
                <a:latin typeface="+mn-lt"/>
              </a:rPr>
              <a:t>+</a:t>
            </a:r>
            <a:r>
              <a:rPr lang="fr-CA" dirty="0">
                <a:solidFill>
                  <a:srgbClr val="4475B1"/>
                </a:solidFill>
                <a:latin typeface="+mn-lt"/>
              </a:rPr>
              <a:t> atterrit 		   dans zone de service réglementaire     		   </a:t>
            </a:r>
            <a:r>
              <a:rPr lang="fr-CA" sz="2200" dirty="0">
                <a:solidFill>
                  <a:srgbClr val="4475B1"/>
                </a:solidFill>
                <a:latin typeface="+mn-lt"/>
              </a:rPr>
              <a:t>(diagonale du serveur)</a:t>
            </a:r>
            <a:endParaRPr lang="en-US" dirty="0">
              <a:solidFill>
                <a:srgbClr val="4475B1"/>
              </a:solidFill>
              <a:latin typeface="+mn-lt"/>
            </a:endParaRPr>
          </a:p>
          <a:p>
            <a:pPr lvl="1">
              <a:defRPr/>
            </a:pPr>
            <a:r>
              <a:rPr lang="fr-FR" dirty="0">
                <a:solidFill>
                  <a:srgbClr val="4475B1"/>
                </a:solidFill>
                <a:latin typeface="+mn-lt"/>
              </a:rPr>
              <a:t>Balle service </a:t>
            </a:r>
            <a:r>
              <a:rPr lang="fr-FR" b="1" dirty="0">
                <a:solidFill>
                  <a:srgbClr val="4475B1"/>
                </a:solidFill>
                <a:latin typeface="+mn-lt"/>
              </a:rPr>
              <a:t>touche</a:t>
            </a:r>
            <a:r>
              <a:rPr lang="fr-FR" dirty="0">
                <a:solidFill>
                  <a:srgbClr val="4475B1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4475B1"/>
                </a:solidFill>
                <a:latin typeface="+mn-lt"/>
              </a:rPr>
              <a:t>receveur</a:t>
            </a:r>
            <a:r>
              <a:rPr lang="fr-FR" dirty="0">
                <a:solidFill>
                  <a:srgbClr val="4475B1"/>
                </a:solidFill>
                <a:latin typeface="+mn-lt"/>
              </a:rPr>
              <a:t> ou son </a:t>
            </a:r>
            <a:r>
              <a:rPr lang="fr-FR" b="1" dirty="0">
                <a:solidFill>
                  <a:srgbClr val="4475B1"/>
                </a:solidFill>
                <a:latin typeface="+mn-lt"/>
              </a:rPr>
              <a:t>partenaire</a:t>
            </a:r>
            <a:r>
              <a:rPr lang="fr-FR" dirty="0">
                <a:solidFill>
                  <a:srgbClr val="4475B1"/>
                </a:solidFill>
                <a:latin typeface="+mn-lt"/>
              </a:rPr>
              <a:t> = </a:t>
            </a:r>
            <a:r>
              <a:rPr lang="fr-FR" b="1" dirty="0">
                <a:solidFill>
                  <a:srgbClr val="4475B1"/>
                </a:solidFill>
                <a:latin typeface="+mn-lt"/>
              </a:rPr>
              <a:t>point</a:t>
            </a:r>
            <a:r>
              <a:rPr lang="fr-FR" dirty="0">
                <a:solidFill>
                  <a:srgbClr val="4475B1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4475B1"/>
                </a:solidFill>
                <a:latin typeface="+mn-lt"/>
              </a:rPr>
              <a:t>au serveur</a:t>
            </a:r>
            <a:r>
              <a:rPr lang="en-US" b="1" dirty="0">
                <a:solidFill>
                  <a:srgbClr val="4475B1"/>
                </a:solidFill>
                <a:latin typeface="+mn-lt"/>
              </a:rPr>
              <a:t> </a:t>
            </a:r>
            <a:r>
              <a:rPr lang="fr-FR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(même si joueur à extérieur terrain)</a:t>
            </a:r>
            <a:endParaRPr lang="en-US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2800" b="0" dirty="0"/>
          </a:p>
        </p:txBody>
      </p:sp>
      <p:sp>
        <p:nvSpPr>
          <p:cNvPr id="3" name="ZoneTexte 2"/>
          <p:cNvSpPr txBox="1"/>
          <p:nvPr/>
        </p:nvSpPr>
        <p:spPr>
          <a:xfrm>
            <a:off x="8830920" y="41271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le jeu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Appeler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toutes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fautes</a:t>
            </a:r>
          </a:p>
          <a:p>
            <a:pPr marL="1249363" lvl="2" indent="-354013" eaLnBrk="1" hangingPunct="1">
              <a:spcBef>
                <a:spcPts val="0"/>
              </a:spcBef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Immédiatement</a:t>
            </a:r>
          </a:p>
          <a:p>
            <a:pPr marL="1249363" lvl="2" indent="-354013" eaLnBrk="1" hangingPunct="1">
              <a:spcBef>
                <a:spcPts val="0"/>
              </a:spcBef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Voix forte</a:t>
            </a:r>
          </a:p>
          <a:p>
            <a:pPr marL="1249363" lvl="2" indent="-35401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assurance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Annoncer ensuite:</a:t>
            </a:r>
          </a:p>
          <a:p>
            <a:pPr marL="1249363" lvl="2" indent="-314325" eaLnBrk="1" hangingPunct="1">
              <a:spcBef>
                <a:spcPts val="0"/>
              </a:spcBef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Point » ou </a:t>
            </a:r>
            <a:r>
              <a:rPr lang="fr-CA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1249363" lvl="2" indent="-314325" eaLnBrk="1" hangingPunct="1">
              <a:spcBef>
                <a:spcPts val="0"/>
              </a:spcBef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Deuxième serveur » ou</a:t>
            </a:r>
          </a:p>
          <a:p>
            <a:pPr marL="1249363" lvl="2" indent="-314325" eaLnBrk="1" hangingPunct="1">
              <a:spcBef>
                <a:spcPts val="0"/>
              </a:spcBef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Changement de côté »</a:t>
            </a:r>
          </a:p>
          <a:p>
            <a:pPr eaLnBrk="1" hangingPunct="1">
              <a:defRPr/>
            </a:pPr>
            <a:endParaRPr lang="fr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le jeu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volée frappée près de ZNV: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60475" lvl="2" indent="-346075" eaLnBrk="1" hangingPunct="1">
              <a:spcBef>
                <a:spcPts val="0"/>
              </a:spcBef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suivre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trajectoire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475" lvl="2" indent="-346075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concentrer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pieds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tant que momentum pas contrôlé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balle a rebondi = pas de faute de ZNV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Surveiller la ZNV = responsabilité prioritaire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Feuille de pointage – Inscriptions</a:t>
            </a:r>
            <a:endParaRPr lang="en-US" i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7550" lvl="1" indent="-273050" defTabSz="990600" eaLnBrk="1" hangingPunct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Laisser traces pour pouvoir reconstituer déroulement du match au besoin</a:t>
            </a:r>
            <a:endParaRPr lang="fr-CA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7550" lvl="1" indent="-273050" defTabSz="990600" eaLnBrk="1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être en mesure de retourner en arrière et confirmer étapes</a:t>
            </a:r>
          </a:p>
          <a:p>
            <a:pPr marL="1249363" lvl="1" indent="-354013" defTabSz="990600" eaLnBrk="1" hangingPunct="1">
              <a:spcBef>
                <a:spcPts val="72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Pouvoir expliquer évolution du pointage</a:t>
            </a:r>
          </a:p>
          <a:p>
            <a:pPr marL="717550" lvl="1" indent="-273050" defTabSz="990600" eaLnBrk="1" hangingPunct="1">
              <a:spcAft>
                <a:spcPts val="1200"/>
              </a:spcAft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précision – Efficacement – Chaque fois</a:t>
            </a: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7550" lvl="1" indent="-273050" defTabSz="990600" eaLnBrk="1" hangingPunct="1">
              <a:spcAft>
                <a:spcPts val="1200"/>
              </a:spcAft>
              <a:defRPr/>
            </a:pP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 les points</a:t>
            </a:r>
          </a:p>
          <a:p>
            <a:pPr lvl="1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Enregistrer chaque point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immédiatement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Utiliser barre oblique en fonction # serveur</a:t>
            </a:r>
          </a:p>
          <a:p>
            <a:pPr marL="1249363" lvl="2" indent="-35401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b="1" baseline="30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serveur = barre oblique régulière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1249363" lvl="2" indent="-354013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CA" b="1" baseline="30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serveur = barre oblique inversée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\</a:t>
            </a:r>
          </a:p>
          <a:p>
            <a:pPr eaLnBrk="1" hangingPunct="1">
              <a:defRPr/>
            </a:pPr>
            <a:endParaRPr lang="fr-CA" sz="2800" b="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3" y="41910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points 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</p:txBody>
      </p:sp>
      <p:sp>
        <p:nvSpPr>
          <p:cNvPr id="57346" name="TextBox 15"/>
          <p:cNvSpPr txBox="1">
            <a:spLocks noChangeArrowheads="1"/>
          </p:cNvSpPr>
          <p:nvPr/>
        </p:nvSpPr>
        <p:spPr bwMode="auto">
          <a:xfrm>
            <a:off x="6071706" y="2187576"/>
            <a:ext cx="2514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800" baseline="300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serveur: barre coin supérieur droit vers inférieur gauche</a:t>
            </a: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3" name="Image 2" descr="Capture d’écran 2021-01-21 à 17.20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473200"/>
            <a:ext cx="5710032" cy="3648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Cinq sections:</a:t>
            </a: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Principes de base – Meilleures pratiques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habituelles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inhabituelles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Arbitrer avec un duo d’arbitres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Arbitrer avec des juges de ligne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400050"/>
            <a:ext cx="83185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points 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58370" name="TextBox 15"/>
          <p:cNvSpPr txBox="1">
            <a:spLocks noChangeArrowheads="1"/>
          </p:cNvSpPr>
          <p:nvPr/>
        </p:nvSpPr>
        <p:spPr bwMode="auto">
          <a:xfrm>
            <a:off x="6149282" y="1839119"/>
            <a:ext cx="2514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800" baseline="300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serveur: barre coin supérieur gauche vers inférieur droit</a:t>
            </a: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3" name="Image 2" descr="Capture d’écran 2021-01-21 à 17.2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421039"/>
            <a:ext cx="5727700" cy="368436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Déplacer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numérotée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9394" name="TextBox 15"/>
          <p:cNvSpPr txBox="1">
            <a:spLocks noChangeArrowheads="1"/>
          </p:cNvSpPr>
          <p:nvPr/>
        </p:nvSpPr>
        <p:spPr bwMode="auto">
          <a:xfrm>
            <a:off x="6172200" y="1398589"/>
            <a:ext cx="25146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Déplacer et basculer pince numérotée à chaque changement serveur ou </a:t>
            </a:r>
          </a:p>
          <a:p>
            <a:pPr algn="ctr"/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 côté</a:t>
            </a: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13" y="1701802"/>
            <a:ext cx="5410787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un changement de côté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avoir fait la barre verticale "</a:t>
            </a:r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":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spcAft>
                <a:spcPts val="1200"/>
              </a:spcAft>
              <a:buFontTx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Pivoter pince feuilles = sa pince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nouvelle équipe au service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  <a:buFontTx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Positionner pince numérotée avec "1" face à vous sur nom joueur en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fonction pointage pair ou impair VS serveur de départ</a:t>
            </a:r>
          </a:p>
          <a:p>
            <a:pPr marL="457200" lvl="1" indent="0">
              <a:spcAft>
                <a:spcPts val="1200"/>
              </a:spcAft>
              <a:buNone/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SOYEZ EFFICACE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 les changements de côté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6269132" y="1553269"/>
            <a:ext cx="2417668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FR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point </a:t>
            </a:r>
            <a:b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</a:t>
            </a:r>
            <a:r>
              <a:rPr lang="fr-FR" sz="28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premier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changement côté </a:t>
            </a:r>
            <a:b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partie = </a:t>
            </a:r>
          </a:p>
          <a:p>
            <a:pPr algn="ctr"/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barre à </a:t>
            </a:r>
            <a:r>
              <a:rPr lang="fr-FR" sz="28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gauche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1</a:t>
            </a: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 descr="PwPt_40_chCôté_pas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397000"/>
            <a:ext cx="5729933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 les changements de côté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6611642" y="1688078"/>
            <a:ext cx="2053579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point = barre à </a:t>
            </a:r>
            <a:r>
              <a:rPr lang="fr-FR" sz="28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droite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dernier point</a:t>
            </a: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>
              <a:solidFill>
                <a:srgbClr val="00B0F0"/>
              </a:solidFill>
              <a:latin typeface="Cambria" pitchFamily="18" charset="0"/>
            </a:endParaRPr>
          </a:p>
        </p:txBody>
      </p:sp>
      <p:pic>
        <p:nvPicPr>
          <p:cNvPr id="3" name="Image 2" descr="PwPt_41_side-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292973"/>
            <a:ext cx="5918200" cy="38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Procédure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+mn-lt"/>
              </a:rPr>
              <a:t>Annoncer « Temps d’arrêt – [Serveur/Receveur (identifier équipe qui a demandé)] – [Pointage] – </a:t>
            </a:r>
            <a:br>
              <a:rPr lang="fr-CA" dirty="0">
                <a:solidFill>
                  <a:srgbClr val="4475B1"/>
                </a:solidFill>
                <a:latin typeface="+mn-lt"/>
              </a:rPr>
            </a:br>
            <a:r>
              <a:rPr lang="fr-CA" dirty="0">
                <a:solidFill>
                  <a:srgbClr val="4475B1"/>
                </a:solidFill>
                <a:latin typeface="+mn-lt"/>
              </a:rPr>
              <a:t>1 minute </a:t>
            </a:r>
            <a:r>
              <a:rPr lang="fr-CA" dirty="0">
                <a:solidFill>
                  <a:srgbClr val="4475B1"/>
                </a:solidFill>
              </a:rPr>
              <a:t>»</a:t>
            </a:r>
            <a:endParaRPr lang="fr-CA" dirty="0">
              <a:solidFill>
                <a:srgbClr val="4475B1"/>
              </a:solidFill>
              <a:latin typeface="+mn-lt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Démarrer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chronomètre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déplacer au centre pour éviter interaction entre joueurs ou spectateurs  –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surveiller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joueurs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inscription sur feuille pointage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Procédure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Informer joueurs lorsque reste 15 secondes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Inspecter raquette avant reprise jeu – si joueur n'a pas laissée sur terrain et que vous l’avez perdue de vue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Informer joueurs du nombre temps arrêt encore disponible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Retourner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position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fin TA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retournent</a:t>
            </a:r>
            <a:endParaRPr lang="en-US" sz="2800" b="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Procédure</a:t>
            </a:r>
            <a:r>
              <a:rPr lang="en-US" sz="32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juges de ligne = prêts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« Au jeu »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pointage = quand joueurs prêts ou devraient être prêts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Démarrer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décompte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secondes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Excéder 10 secondes pour servir = </a:t>
            </a:r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  <a:endParaRPr lang="en-US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 – Verbatim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Temps d’arrêt – </a:t>
            </a:r>
            <a:r>
              <a:rPr lang="fr-CA" sz="2800" b="0" i="0" strike="noStrike" cap="none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/>
              </a:rPr>
              <a:t>Receveurs [Serveurs] – [Pointage] – 1 minute »</a:t>
            </a:r>
          </a:p>
          <a:p>
            <a:pPr marL="839788" lvl="6" indent="-342900">
              <a:lnSpc>
                <a:spcPct val="11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/>
              </a:rPr>
              <a:t>« 15 secondes  – Receveurs – [Nombre] temps d’arrêt disponible – Serveurs – [Nombre] temps d’arrêt »</a:t>
            </a:r>
          </a:p>
          <a:p>
            <a:pPr marL="839788" lvl="6" indent="-342900">
              <a:lnSpc>
                <a:spcPct val="110000"/>
              </a:lnSpc>
              <a:buClr>
                <a:srgbClr val="0070C0"/>
              </a:buClr>
              <a:buSzPct val="100000"/>
            </a:pPr>
            <a:r>
              <a:rPr lang="en-US" sz="28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serveur-receveur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/position et </a:t>
            </a:r>
            <a:r>
              <a:rPr lang="en-US" sz="28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corriger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sz="28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</a:t>
            </a:r>
            <a:endParaRPr lang="fr-CA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  <a:sym typeface="Cambria"/>
            </a:endParaRPr>
          </a:p>
          <a:p>
            <a:pPr marL="839788" lvl="6" indent="-342900">
              <a:lnSpc>
                <a:spcPct val="11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/>
              </a:rPr>
              <a:t>« Au jeu </a:t>
            </a:r>
            <a:r>
              <a:rPr lang="fr-CA" sz="2800" b="0" i="0" strike="noStrike" cap="none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/>
              </a:rPr>
              <a:t>– [Pointage] » </a:t>
            </a:r>
            <a:endParaRPr lang="fr-CA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  <a:sym typeface="Cambria"/>
            </a:endParaRPr>
          </a:p>
          <a:p>
            <a:pPr eaLnBrk="1" hangingPunct="1">
              <a:defRPr/>
            </a:pPr>
            <a:endParaRPr lang="en-US" sz="2800" b="0" u="sng" dirty="0">
              <a:solidFill>
                <a:srgbClr val="4475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27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d'arrêt – Règles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peut pas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utilisé pour retarder début 1</a:t>
            </a:r>
            <a:r>
              <a:rPr lang="fr-CA" baseline="30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partie ou match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être pris entre parties </a:t>
            </a:r>
            <a:r>
              <a:rPr lang="fr-CA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de 3 / 3 de 5)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être demandé </a:t>
            </a:r>
            <a:r>
              <a:rPr lang="fr-CA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ou 2)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d’avance entre les parties, s’ils ne sont pas utilisés ils seront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encore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disponibles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être demandé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annonce pointage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demandé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 =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</a:p>
          <a:p>
            <a:pPr eaLnBrk="1" hangingPunct="1">
              <a:defRPr/>
            </a:pPr>
            <a:endParaRPr lang="fr-CA" sz="2800" b="0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en-US" sz="1600"/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1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Principes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base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en-US" sz="12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Meilleures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Inscription 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 pointage dans zone temps arrêt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Séparer pointage par même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barre oblique que pince numérotée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serveur = barre oblique régulière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aseline="30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serveur = barre oblique inversée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\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au-dessus de la barre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receveur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-dessous de la barre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(équipe au service)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67586" name="TextBox 9"/>
          <p:cNvSpPr txBox="1">
            <a:spLocks noChangeArrowheads="1"/>
          </p:cNvSpPr>
          <p:nvPr/>
        </p:nvSpPr>
        <p:spPr bwMode="auto">
          <a:xfrm>
            <a:off x="6364287" y="2254439"/>
            <a:ext cx="217644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d'arrêt demandé par équipe au </a:t>
            </a:r>
            <a:r>
              <a:rPr lang="fr-FR" sz="28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</a:p>
          <a:p>
            <a:pPr algn="ctr"/>
            <a:r>
              <a:rPr lang="fr-FR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5-4-1</a:t>
            </a:r>
            <a:endParaRPr 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67587" name="TextBox 10"/>
          <p:cNvSpPr txBox="1">
            <a:spLocks noChangeArrowheads="1"/>
          </p:cNvSpPr>
          <p:nvPr/>
        </p:nvSpPr>
        <p:spPr bwMode="auto">
          <a:xfrm>
            <a:off x="1135063" y="1189038"/>
            <a:ext cx="7115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 </a:t>
            </a:r>
            <a:r>
              <a:rPr lang="fr-F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 = au-dessus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barre oblique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 descr="PwPt_46_TA_serve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1708150"/>
            <a:ext cx="4343400" cy="38608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(équipe à la </a:t>
            </a:r>
            <a:r>
              <a:rPr lang="en-US" sz="240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réception</a:t>
            </a:r>
            <a:r>
              <a:rPr lang="en-US" sz="24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service)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6083300" y="1629300"/>
            <a:ext cx="25114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d'arrêt demandé par équipe à la </a:t>
            </a:r>
            <a:r>
              <a:rPr lang="fr-FR" sz="2800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RÉCEPTION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>
                <a:solidFill>
                  <a:srgbClr val="FF0000"/>
                </a:solidFill>
              </a:rPr>
              <a:t>7-5-1</a:t>
            </a:r>
            <a:br>
              <a:rPr lang="en-US" sz="2800">
                <a:solidFill>
                  <a:srgbClr val="00B0F0"/>
                </a:solidFill>
              </a:rPr>
            </a:br>
            <a:r>
              <a:rPr lang="en-US" sz="2800">
                <a:solidFill>
                  <a:srgbClr val="17B205"/>
                </a:solidFill>
              </a:rPr>
              <a:t>10-5-2</a:t>
            </a:r>
          </a:p>
        </p:txBody>
      </p:sp>
      <p:sp>
        <p:nvSpPr>
          <p:cNvPr id="68612" name="TextBox 15"/>
          <p:cNvSpPr txBox="1">
            <a:spLocks noChangeArrowheads="1"/>
          </p:cNvSpPr>
          <p:nvPr/>
        </p:nvSpPr>
        <p:spPr bwMode="auto">
          <a:xfrm>
            <a:off x="1150938" y="1053522"/>
            <a:ext cx="69770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 </a:t>
            </a:r>
            <a:r>
              <a:rPr lang="fr-F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 = au-dessus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barre oblique</a:t>
            </a: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68611" name="TextBox 14"/>
          <p:cNvSpPr txBox="1">
            <a:spLocks noChangeArrowheads="1"/>
          </p:cNvSpPr>
          <p:nvPr/>
        </p:nvSpPr>
        <p:spPr bwMode="auto">
          <a:xfrm>
            <a:off x="6244164" y="4306956"/>
            <a:ext cx="2188632" cy="138499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Feuille de pointage = NON pivotée</a:t>
            </a:r>
            <a:endParaRPr 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 descr="PwPt_48_TA_receve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0938" y="1629300"/>
            <a:ext cx="4541525" cy="396004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parties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de 3 ou 3 de 5)</a:t>
            </a:r>
            <a:endParaRPr lang="en-US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Annoncer: « Point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[Pointage]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[Noms des gagnants </a:t>
            </a:r>
            <a:r>
              <a:rPr lang="fr-FR" sz="2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(famille)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(Faire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trees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pause) –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d’arrêt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Changement de côté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minutes »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Démarrer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chronomètre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b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Ramasser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conserver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déplacer au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terrain et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feuille pointage pour partie suivante –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Surveiller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joueurs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parties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de 3/3 de 5) (suite)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3900" indent="-279400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2800" b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Préparer feuille de pointage pour partie suivante:</a:t>
            </a:r>
            <a:endParaRPr lang="en-US" sz="2800" b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475" lvl="2" indent="-358775" eaLnBrk="1" hangingPunct="1">
              <a:spcBef>
                <a:spcPts val="0"/>
              </a:spcBef>
              <a:defRPr/>
            </a:pP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Rayer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points/temps arrêt non utilisés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475" lvl="2" indent="-358775" eaLnBrk="1" hangingPunct="1">
              <a:defRPr/>
            </a:pP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Encercler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/surligner dernier point des deux équipes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>
              <a:lnSpc>
                <a:spcPct val="150000"/>
              </a:lnSpc>
              <a:buFont typeface="Courier New" pitchFamily="49" charset="0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0" y="400050"/>
            <a:ext cx="837565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parties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de 3/3 de 5) </a:t>
            </a:r>
            <a:r>
              <a:rPr lang="fr-FR" sz="24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4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TextBox 3"/>
          <p:cNvSpPr txBox="1">
            <a:spLocks noChangeArrowheads="1"/>
          </p:cNvSpPr>
          <p:nvPr/>
        </p:nvSpPr>
        <p:spPr bwMode="auto">
          <a:xfrm>
            <a:off x="7023100" y="1392238"/>
            <a:ext cx="17970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>
                <a:solidFill>
                  <a:srgbClr val="FF0000"/>
                </a:solidFill>
                <a:latin typeface="+mj-lt"/>
              </a:rPr>
              <a:t>Rayer</a:t>
            </a:r>
            <a:r>
              <a:rPr lang="fr-FR">
                <a:latin typeface="+mj-lt"/>
              </a:rPr>
              <a:t> </a:t>
            </a:r>
            <a:r>
              <a:rPr lang="fr-FR" sz="2800" b="1">
                <a:solidFill>
                  <a:srgbClr val="3D6BA1"/>
                </a:solidFill>
                <a:latin typeface="+mj-lt"/>
              </a:rPr>
              <a:t>points</a:t>
            </a:r>
            <a:r>
              <a:rPr lang="fr-FR" sz="2800">
                <a:solidFill>
                  <a:srgbClr val="3D6BA1"/>
                </a:solidFill>
                <a:latin typeface="+mj-lt"/>
              </a:rPr>
              <a:t> et </a:t>
            </a:r>
            <a:r>
              <a:rPr lang="fr-FR" sz="2800" b="1">
                <a:solidFill>
                  <a:srgbClr val="3D6BA1"/>
                </a:solidFill>
                <a:latin typeface="+mj-lt"/>
              </a:rPr>
              <a:t>temps d'arrêt </a:t>
            </a:r>
            <a:br>
              <a:rPr lang="fr-FR" sz="2800" b="1">
                <a:solidFill>
                  <a:srgbClr val="3D6BA1"/>
                </a:solidFill>
                <a:latin typeface="+mj-lt"/>
              </a:rPr>
            </a:br>
            <a:r>
              <a:rPr lang="fr-FR" sz="2800">
                <a:solidFill>
                  <a:srgbClr val="3D6BA1"/>
                </a:solidFill>
                <a:latin typeface="+mj-lt"/>
              </a:rPr>
              <a:t>non utilisés </a:t>
            </a:r>
          </a:p>
          <a:p>
            <a:pPr algn="ctr"/>
            <a:r>
              <a:rPr lang="fr-FR" sz="2000">
                <a:solidFill>
                  <a:srgbClr val="3D6BA1"/>
                </a:solidFill>
                <a:latin typeface="+mj-lt"/>
              </a:rPr>
              <a:t>(pas nécessaire après la dernière)</a:t>
            </a:r>
            <a:endParaRPr lang="en-US" sz="2000">
              <a:solidFill>
                <a:srgbClr val="3D6BA1"/>
              </a:solidFill>
              <a:latin typeface="+mj-lt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444500" y="1126459"/>
            <a:ext cx="6769100" cy="4520147"/>
            <a:chOff x="215901" y="825500"/>
            <a:chExt cx="7208108" cy="4813300"/>
          </a:xfrm>
        </p:grpSpPr>
        <p:pic>
          <p:nvPicPr>
            <p:cNvPr id="5" name="Image 4" descr="Capture d’écran 2021-02-02 à 14.54.0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241"/>
            <a:stretch/>
          </p:blipFill>
          <p:spPr>
            <a:xfrm>
              <a:off x="215901" y="825500"/>
              <a:ext cx="7208108" cy="2565400"/>
            </a:xfrm>
            <a:prstGeom prst="rect">
              <a:avLst/>
            </a:prstGeom>
          </p:spPr>
        </p:pic>
        <p:pic>
          <p:nvPicPr>
            <p:cNvPr id="11" name="Image 10" descr="Capture d’écran 2021-02-02 à 14.54.0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28"/>
            <a:stretch/>
          </p:blipFill>
          <p:spPr>
            <a:xfrm rot="10800000">
              <a:off x="215901" y="3390900"/>
              <a:ext cx="7208108" cy="2247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parties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de 3/3 de 5) </a:t>
            </a:r>
            <a:r>
              <a:rPr lang="fr-FR" sz="24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4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6970713" y="1714040"/>
            <a:ext cx="174079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Encercler</a:t>
            </a:r>
            <a:r>
              <a:rPr lang="fr-FR" sz="280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280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br>
              <a:rPr lang="fr-FR" sz="280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b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surligner</a:t>
            </a:r>
            <a:r>
              <a:rPr lang="fr-FR" sz="280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dernier point des deux équipes</a:t>
            </a:r>
            <a:endParaRPr lang="en-US" sz="2800">
              <a:solidFill>
                <a:srgbClr val="3D6B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54238" y="3355975"/>
            <a:ext cx="404812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97313" y="3355975"/>
            <a:ext cx="404812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57525" y="3355975"/>
            <a:ext cx="404813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83113" y="3355975"/>
            <a:ext cx="404812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er 3"/>
          <p:cNvGrpSpPr/>
          <p:nvPr/>
        </p:nvGrpSpPr>
        <p:grpSpPr>
          <a:xfrm>
            <a:off x="468313" y="1142674"/>
            <a:ext cx="6656387" cy="4496126"/>
            <a:chOff x="381001" y="846648"/>
            <a:chExt cx="6959599" cy="4637413"/>
          </a:xfrm>
        </p:grpSpPr>
        <p:pic>
          <p:nvPicPr>
            <p:cNvPr id="3" name="Image 2" descr="Capture d’écran 2021-02-02 à 14.51.0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45"/>
            <a:stretch/>
          </p:blipFill>
          <p:spPr>
            <a:xfrm rot="10800000">
              <a:off x="381001" y="3314459"/>
              <a:ext cx="6959599" cy="2169602"/>
            </a:xfrm>
            <a:prstGeom prst="rect">
              <a:avLst/>
            </a:prstGeom>
          </p:spPr>
        </p:pic>
        <p:pic>
          <p:nvPicPr>
            <p:cNvPr id="12" name="Image 11" descr="Capture d’écran 2021-02-02 à 14.51.0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63"/>
            <a:stretch/>
          </p:blipFill>
          <p:spPr>
            <a:xfrm>
              <a:off x="381001" y="846648"/>
              <a:ext cx="6959599" cy="25093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parties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de 3/3 de 5) </a:t>
            </a:r>
            <a:r>
              <a:rPr lang="fr-FR" sz="24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4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Positionner 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pince feuilles – sa pince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équipe au service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b="1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Pivoter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feuille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pointage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Pince numérotée: « 2 » face à vous, vis-à-vis serveur de départ (nom encerclé)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parties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de 3/3 de 5) </a:t>
            </a:r>
            <a:r>
              <a:rPr lang="fr-FR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1min 45sec = informer équipes « 15 secondes »   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Remettre balle à équipe au service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Retourner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 peut débuter plus tôt si tous joueurs prêts</a:t>
            </a: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serveur-receveur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/position et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les parties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de 3/3 de 5) </a:t>
            </a:r>
            <a:r>
              <a:rPr lang="fr-FR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FR" dirty="0">
                <a:solidFill>
                  <a:srgbClr val="3D6BA1"/>
                </a:solidFill>
                <a:latin typeface="+mn-lt"/>
              </a:rPr>
              <a:t>Fin du 2 minutes = annoncer « Partie [#] – </a:t>
            </a:r>
            <a:br>
              <a:rPr lang="fr-FR" dirty="0">
                <a:solidFill>
                  <a:srgbClr val="3D6BA1"/>
                </a:solidFill>
                <a:latin typeface="+mn-lt"/>
              </a:rPr>
            </a:br>
            <a:r>
              <a:rPr lang="fr-FR" dirty="0">
                <a:solidFill>
                  <a:srgbClr val="3D6BA1"/>
                </a:solidFill>
                <a:latin typeface="+mn-lt"/>
              </a:rPr>
              <a:t>Au jeu – [Pointage </a:t>
            </a:r>
            <a:r>
              <a:rPr lang="fr-FR" sz="2000" dirty="0">
                <a:solidFill>
                  <a:srgbClr val="3D6BA1"/>
                </a:solidFill>
                <a:latin typeface="+mn-lt"/>
              </a:rPr>
              <a:t>(habituellement 0-0-2)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]» 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quand les joueurs sont prêts ou devraient être prêts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3</a:t>
            </a:r>
            <a:r>
              <a:rPr lang="fr-FR" baseline="30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/5</a:t>
            </a:r>
            <a:r>
              <a:rPr lang="fr-FR" baseline="30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partie = rappeler changement côté à 6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Démarrer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décompte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buFont typeface="Arial" charset="0"/>
              <a:buNone/>
            </a:pPr>
            <a:endParaRPr lang="fr-FR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buFont typeface="Arial" charset="0"/>
              <a:buNone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Excéder 10 secondes pour servir = FAUTE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de conduite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Professionnel mais agréable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Respectueux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 – être trop amical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 – réaction émotive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pas faire – commentaire sur le jeu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 – colère/confrontation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52388" indent="0" eaLnBrk="1" hangingPunct="1">
              <a:spcAft>
                <a:spcPts val="1200"/>
              </a:spcAft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côté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mi-partie </a:t>
            </a:r>
            <a:r>
              <a:rPr lang="fr-FR" sz="24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(à 6, 8 ou 11 points) 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Procédure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</a:t>
            </a:r>
            <a:r>
              <a:rPr lang="fr-FR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Piont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Temps d’arrêt – Changement de côté – [Pointage] – 1 minute »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Démarrer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chronomètre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déplacer au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terrain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fait         </a:t>
            </a:r>
            <a:r>
              <a:rPr lang="en-US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facultatif</a:t>
            </a:r>
            <a:r>
              <a:rPr lang="en-US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</a:t>
            </a:r>
            <a:r>
              <a:rPr lang="en-US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r>
              <a:rPr lang="en-US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côté</a:t>
            </a:r>
            <a:r>
              <a:rPr lang="en-US" sz="2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triangle)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04DCE6F-16C0-72C9-71F7-5C91F1A46F38}"/>
              </a:ext>
            </a:extLst>
          </p:cNvPr>
          <p:cNvGrpSpPr/>
          <p:nvPr/>
        </p:nvGrpSpPr>
        <p:grpSpPr>
          <a:xfrm>
            <a:off x="5193293" y="4281543"/>
            <a:ext cx="615837" cy="504635"/>
            <a:chOff x="5300869" y="4978413"/>
            <a:chExt cx="742122" cy="636104"/>
          </a:xfrm>
        </p:grpSpPr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630E676C-2434-45FE-8B06-4269B01DC7E7}"/>
                </a:ext>
              </a:extLst>
            </p:cNvPr>
            <p:cNvSpPr/>
            <p:nvPr/>
          </p:nvSpPr>
          <p:spPr>
            <a:xfrm>
              <a:off x="5300869" y="4978413"/>
              <a:ext cx="742122" cy="63610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38FDE2E-E6EF-4D09-9F2C-48123B650D6D}"/>
                </a:ext>
              </a:extLst>
            </p:cNvPr>
            <p:cNvSpPr/>
            <p:nvPr/>
          </p:nvSpPr>
          <p:spPr>
            <a:xfrm>
              <a:off x="5480924" y="5084430"/>
              <a:ext cx="509059" cy="479051"/>
            </a:xfrm>
            <a:custGeom>
              <a:avLst/>
              <a:gdLst>
                <a:gd name="connsiteX0" fmla="*/ 177754 w 509059"/>
                <a:gd name="connsiteY0" fmla="*/ 0 h 479051"/>
                <a:gd name="connsiteX1" fmla="*/ 191006 w 509059"/>
                <a:gd name="connsiteY1" fmla="*/ 66261 h 479051"/>
                <a:gd name="connsiteX2" fmla="*/ 177754 w 509059"/>
                <a:gd name="connsiteY2" fmla="*/ 106017 h 479051"/>
                <a:gd name="connsiteX3" fmla="*/ 244015 w 509059"/>
                <a:gd name="connsiteY3" fmla="*/ 119269 h 479051"/>
                <a:gd name="connsiteX4" fmla="*/ 283772 w 509059"/>
                <a:gd name="connsiteY4" fmla="*/ 132522 h 479051"/>
                <a:gd name="connsiteX5" fmla="*/ 257267 w 509059"/>
                <a:gd name="connsiteY5" fmla="*/ 159026 h 479051"/>
                <a:gd name="connsiteX6" fmla="*/ 177754 w 509059"/>
                <a:gd name="connsiteY6" fmla="*/ 185530 h 479051"/>
                <a:gd name="connsiteX7" fmla="*/ 18728 w 509059"/>
                <a:gd name="connsiteY7" fmla="*/ 212035 h 479051"/>
                <a:gd name="connsiteX8" fmla="*/ 58485 w 509059"/>
                <a:gd name="connsiteY8" fmla="*/ 225287 h 479051"/>
                <a:gd name="connsiteX9" fmla="*/ 310276 w 509059"/>
                <a:gd name="connsiteY9" fmla="*/ 238539 h 479051"/>
                <a:gd name="connsiteX10" fmla="*/ 270519 w 509059"/>
                <a:gd name="connsiteY10" fmla="*/ 251791 h 479051"/>
                <a:gd name="connsiteX11" fmla="*/ 191006 w 509059"/>
                <a:gd name="connsiteY11" fmla="*/ 265043 h 479051"/>
                <a:gd name="connsiteX12" fmla="*/ 151250 w 509059"/>
                <a:gd name="connsiteY12" fmla="*/ 278296 h 479051"/>
                <a:gd name="connsiteX13" fmla="*/ 5476 w 509059"/>
                <a:gd name="connsiteY13" fmla="*/ 291548 h 479051"/>
                <a:gd name="connsiteX14" fmla="*/ 18728 w 509059"/>
                <a:gd name="connsiteY14" fmla="*/ 331304 h 479051"/>
                <a:gd name="connsiteX15" fmla="*/ 416293 w 509059"/>
                <a:gd name="connsiteY15" fmla="*/ 344556 h 479051"/>
                <a:gd name="connsiteX16" fmla="*/ 403041 w 509059"/>
                <a:gd name="connsiteY16" fmla="*/ 384313 h 479051"/>
                <a:gd name="connsiteX17" fmla="*/ 363285 w 509059"/>
                <a:gd name="connsiteY17" fmla="*/ 410817 h 479051"/>
                <a:gd name="connsiteX18" fmla="*/ 230763 w 509059"/>
                <a:gd name="connsiteY18" fmla="*/ 437322 h 479051"/>
                <a:gd name="connsiteX19" fmla="*/ 191006 w 509059"/>
                <a:gd name="connsiteY19" fmla="*/ 450574 h 479051"/>
                <a:gd name="connsiteX20" fmla="*/ 217511 w 509059"/>
                <a:gd name="connsiteY20" fmla="*/ 450574 h 479051"/>
                <a:gd name="connsiteX21" fmla="*/ 509059 w 509059"/>
                <a:gd name="connsiteY21" fmla="*/ 437322 h 479051"/>
                <a:gd name="connsiteX22" fmla="*/ 495806 w 509059"/>
                <a:gd name="connsiteY22" fmla="*/ 477078 h 479051"/>
                <a:gd name="connsiteX23" fmla="*/ 217511 w 509059"/>
                <a:gd name="connsiteY23" fmla="*/ 450574 h 479051"/>
                <a:gd name="connsiteX24" fmla="*/ 177754 w 509059"/>
                <a:gd name="connsiteY24" fmla="*/ 437322 h 479051"/>
                <a:gd name="connsiteX25" fmla="*/ 84989 w 509059"/>
                <a:gd name="connsiteY25" fmla="*/ 424069 h 479051"/>
                <a:gd name="connsiteX26" fmla="*/ 31980 w 509059"/>
                <a:gd name="connsiteY26" fmla="*/ 357809 h 479051"/>
                <a:gd name="connsiteX27" fmla="*/ 58485 w 509059"/>
                <a:gd name="connsiteY27" fmla="*/ 331304 h 479051"/>
                <a:gd name="connsiteX28" fmla="*/ 98241 w 509059"/>
                <a:gd name="connsiteY28" fmla="*/ 357809 h 479051"/>
                <a:gd name="connsiteX29" fmla="*/ 137998 w 509059"/>
                <a:gd name="connsiteY29" fmla="*/ 371061 h 479051"/>
                <a:gd name="connsiteX30" fmla="*/ 164502 w 509059"/>
                <a:gd name="connsiteY30" fmla="*/ 410817 h 479051"/>
                <a:gd name="connsiteX31" fmla="*/ 257267 w 509059"/>
                <a:gd name="connsiteY31" fmla="*/ 384313 h 47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9059" h="479051">
                  <a:moveTo>
                    <a:pt x="177754" y="0"/>
                  </a:moveTo>
                  <a:cubicBezTo>
                    <a:pt x="182171" y="22087"/>
                    <a:pt x="191006" y="43737"/>
                    <a:pt x="191006" y="66261"/>
                  </a:cubicBezTo>
                  <a:cubicBezTo>
                    <a:pt x="191006" y="80230"/>
                    <a:pt x="167876" y="96140"/>
                    <a:pt x="177754" y="106017"/>
                  </a:cubicBezTo>
                  <a:cubicBezTo>
                    <a:pt x="193681" y="121944"/>
                    <a:pt x="222163" y="113806"/>
                    <a:pt x="244015" y="119269"/>
                  </a:cubicBezTo>
                  <a:cubicBezTo>
                    <a:pt x="257567" y="122657"/>
                    <a:pt x="270520" y="128104"/>
                    <a:pt x="283772" y="132522"/>
                  </a:cubicBezTo>
                  <a:cubicBezTo>
                    <a:pt x="274937" y="141357"/>
                    <a:pt x="268442" y="153438"/>
                    <a:pt x="257267" y="159026"/>
                  </a:cubicBezTo>
                  <a:cubicBezTo>
                    <a:pt x="232278" y="171520"/>
                    <a:pt x="204258" y="176695"/>
                    <a:pt x="177754" y="185530"/>
                  </a:cubicBezTo>
                  <a:cubicBezTo>
                    <a:pt x="100048" y="211432"/>
                    <a:pt x="151884" y="197239"/>
                    <a:pt x="18728" y="212035"/>
                  </a:cubicBezTo>
                  <a:cubicBezTo>
                    <a:pt x="31980" y="216452"/>
                    <a:pt x="44573" y="224022"/>
                    <a:pt x="58485" y="225287"/>
                  </a:cubicBezTo>
                  <a:cubicBezTo>
                    <a:pt x="142186" y="232896"/>
                    <a:pt x="226879" y="228114"/>
                    <a:pt x="310276" y="238539"/>
                  </a:cubicBezTo>
                  <a:cubicBezTo>
                    <a:pt x="324137" y="240272"/>
                    <a:pt x="284156" y="248761"/>
                    <a:pt x="270519" y="251791"/>
                  </a:cubicBezTo>
                  <a:cubicBezTo>
                    <a:pt x="244289" y="257620"/>
                    <a:pt x="217510" y="260626"/>
                    <a:pt x="191006" y="265043"/>
                  </a:cubicBezTo>
                  <a:cubicBezTo>
                    <a:pt x="177754" y="269461"/>
                    <a:pt x="165079" y="276320"/>
                    <a:pt x="151250" y="278296"/>
                  </a:cubicBezTo>
                  <a:cubicBezTo>
                    <a:pt x="102949" y="285196"/>
                    <a:pt x="50778" y="273427"/>
                    <a:pt x="5476" y="291548"/>
                  </a:cubicBezTo>
                  <a:cubicBezTo>
                    <a:pt x="-7494" y="296736"/>
                    <a:pt x="4874" y="329516"/>
                    <a:pt x="18728" y="331304"/>
                  </a:cubicBezTo>
                  <a:cubicBezTo>
                    <a:pt x="150233" y="348272"/>
                    <a:pt x="283771" y="340139"/>
                    <a:pt x="416293" y="344556"/>
                  </a:cubicBezTo>
                  <a:cubicBezTo>
                    <a:pt x="411876" y="357808"/>
                    <a:pt x="411767" y="373405"/>
                    <a:pt x="403041" y="384313"/>
                  </a:cubicBezTo>
                  <a:cubicBezTo>
                    <a:pt x="393092" y="396750"/>
                    <a:pt x="377531" y="403694"/>
                    <a:pt x="363285" y="410817"/>
                  </a:cubicBezTo>
                  <a:cubicBezTo>
                    <a:pt x="326279" y="429320"/>
                    <a:pt x="264945" y="432438"/>
                    <a:pt x="230763" y="437322"/>
                  </a:cubicBezTo>
                  <a:cubicBezTo>
                    <a:pt x="217511" y="441739"/>
                    <a:pt x="200884" y="440696"/>
                    <a:pt x="191006" y="450574"/>
                  </a:cubicBezTo>
                  <a:cubicBezTo>
                    <a:pt x="184759" y="456821"/>
                    <a:pt x="217511" y="450574"/>
                    <a:pt x="217511" y="450574"/>
                  </a:cubicBezTo>
                  <a:cubicBezTo>
                    <a:pt x="364206" y="401674"/>
                    <a:pt x="269140" y="422326"/>
                    <a:pt x="509059" y="437322"/>
                  </a:cubicBezTo>
                  <a:cubicBezTo>
                    <a:pt x="504641" y="450574"/>
                    <a:pt x="509679" y="475446"/>
                    <a:pt x="495806" y="477078"/>
                  </a:cubicBezTo>
                  <a:cubicBezTo>
                    <a:pt x="434226" y="484323"/>
                    <a:pt x="298207" y="470748"/>
                    <a:pt x="217511" y="450574"/>
                  </a:cubicBezTo>
                  <a:cubicBezTo>
                    <a:pt x="203959" y="447186"/>
                    <a:pt x="191452" y="440062"/>
                    <a:pt x="177754" y="437322"/>
                  </a:cubicBezTo>
                  <a:cubicBezTo>
                    <a:pt x="147125" y="431196"/>
                    <a:pt x="115911" y="428487"/>
                    <a:pt x="84989" y="424069"/>
                  </a:cubicBezTo>
                  <a:cubicBezTo>
                    <a:pt x="63049" y="409443"/>
                    <a:pt x="24450" y="395461"/>
                    <a:pt x="31980" y="357809"/>
                  </a:cubicBezTo>
                  <a:cubicBezTo>
                    <a:pt x="34430" y="345557"/>
                    <a:pt x="49650" y="340139"/>
                    <a:pt x="58485" y="331304"/>
                  </a:cubicBezTo>
                  <a:cubicBezTo>
                    <a:pt x="71737" y="340139"/>
                    <a:pt x="83995" y="350686"/>
                    <a:pt x="98241" y="357809"/>
                  </a:cubicBezTo>
                  <a:cubicBezTo>
                    <a:pt x="110735" y="364056"/>
                    <a:pt x="127090" y="362335"/>
                    <a:pt x="137998" y="371061"/>
                  </a:cubicBezTo>
                  <a:cubicBezTo>
                    <a:pt x="150435" y="381010"/>
                    <a:pt x="155667" y="397565"/>
                    <a:pt x="164502" y="410817"/>
                  </a:cubicBezTo>
                  <a:cubicBezTo>
                    <a:pt x="248206" y="382916"/>
                    <a:pt x="216077" y="384313"/>
                    <a:pt x="257267" y="384313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79AB0FE-BB6B-4519-B8D8-9B4361942967}"/>
                </a:ext>
              </a:extLst>
            </p:cNvPr>
            <p:cNvSpPr/>
            <p:nvPr/>
          </p:nvSpPr>
          <p:spPr>
            <a:xfrm>
              <a:off x="5405310" y="5424582"/>
              <a:ext cx="134636" cy="150178"/>
            </a:xfrm>
            <a:custGeom>
              <a:avLst/>
              <a:gdLst>
                <a:gd name="connsiteX0" fmla="*/ 28081 w 134636"/>
                <a:gd name="connsiteY0" fmla="*/ 70665 h 150178"/>
                <a:gd name="connsiteX1" fmla="*/ 94342 w 134636"/>
                <a:gd name="connsiteY1" fmla="*/ 30909 h 150178"/>
                <a:gd name="connsiteX2" fmla="*/ 134099 w 134636"/>
                <a:gd name="connsiteY2" fmla="*/ 4404 h 150178"/>
                <a:gd name="connsiteX3" fmla="*/ 94342 w 134636"/>
                <a:gd name="connsiteY3" fmla="*/ 17657 h 150178"/>
                <a:gd name="connsiteX4" fmla="*/ 41333 w 134636"/>
                <a:gd name="connsiteY4" fmla="*/ 30909 h 150178"/>
                <a:gd name="connsiteX5" fmla="*/ 1577 w 134636"/>
                <a:gd name="connsiteY5" fmla="*/ 110422 h 150178"/>
                <a:gd name="connsiteX6" fmla="*/ 28081 w 134636"/>
                <a:gd name="connsiteY6" fmla="*/ 83917 h 150178"/>
                <a:gd name="connsiteX7" fmla="*/ 107594 w 134636"/>
                <a:gd name="connsiteY7" fmla="*/ 97170 h 150178"/>
                <a:gd name="connsiteX8" fmla="*/ 134099 w 134636"/>
                <a:gd name="connsiteY8" fmla="*/ 123674 h 150178"/>
                <a:gd name="connsiteX9" fmla="*/ 94342 w 134636"/>
                <a:gd name="connsiteY9" fmla="*/ 136926 h 150178"/>
                <a:gd name="connsiteX10" fmla="*/ 28081 w 134636"/>
                <a:gd name="connsiteY10" fmla="*/ 150178 h 1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36" h="150178">
                  <a:moveTo>
                    <a:pt x="28081" y="70665"/>
                  </a:moveTo>
                  <a:cubicBezTo>
                    <a:pt x="50168" y="57413"/>
                    <a:pt x="72500" y="44560"/>
                    <a:pt x="94342" y="30909"/>
                  </a:cubicBezTo>
                  <a:cubicBezTo>
                    <a:pt x="107848" y="22468"/>
                    <a:pt x="134099" y="20331"/>
                    <a:pt x="134099" y="4404"/>
                  </a:cubicBezTo>
                  <a:cubicBezTo>
                    <a:pt x="134099" y="-9565"/>
                    <a:pt x="107774" y="13819"/>
                    <a:pt x="94342" y="17657"/>
                  </a:cubicBezTo>
                  <a:cubicBezTo>
                    <a:pt x="76829" y="22661"/>
                    <a:pt x="59003" y="26492"/>
                    <a:pt x="41333" y="30909"/>
                  </a:cubicBezTo>
                  <a:cubicBezTo>
                    <a:pt x="40443" y="32243"/>
                    <a:pt x="-9397" y="99448"/>
                    <a:pt x="1577" y="110422"/>
                  </a:cubicBezTo>
                  <a:lnTo>
                    <a:pt x="28081" y="83917"/>
                  </a:lnTo>
                  <a:cubicBezTo>
                    <a:pt x="54585" y="88335"/>
                    <a:pt x="82435" y="87735"/>
                    <a:pt x="107594" y="97170"/>
                  </a:cubicBezTo>
                  <a:cubicBezTo>
                    <a:pt x="119293" y="101557"/>
                    <a:pt x="138050" y="111821"/>
                    <a:pt x="134099" y="123674"/>
                  </a:cubicBezTo>
                  <a:cubicBezTo>
                    <a:pt x="129682" y="136926"/>
                    <a:pt x="107894" y="133538"/>
                    <a:pt x="94342" y="136926"/>
                  </a:cubicBezTo>
                  <a:cubicBezTo>
                    <a:pt x="72490" y="142389"/>
                    <a:pt x="28081" y="150178"/>
                    <a:pt x="28081" y="150178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225" y="400050"/>
            <a:ext cx="85344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 de côté – Procédure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d'enlever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pince numérotée =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noter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"1" ou </a:t>
            </a:r>
            <a:b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"2"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côté nom du joueur au service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(# idem pince)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Pivoter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pince-feuilles et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pivoter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feuille pointage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pince numérotée au-dessus nom serveur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"1" ou "2"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 que noté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225" y="400050"/>
            <a:ext cx="85344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 de côté – Procédure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0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/>
          </a:p>
        </p:txBody>
      </p:sp>
      <p:grpSp>
        <p:nvGrpSpPr>
          <p:cNvPr id="8" name="Grouper 7"/>
          <p:cNvGrpSpPr/>
          <p:nvPr/>
        </p:nvGrpSpPr>
        <p:grpSpPr>
          <a:xfrm>
            <a:off x="1028696" y="1108075"/>
            <a:ext cx="6962439" cy="4672013"/>
            <a:chOff x="1028698" y="1019176"/>
            <a:chExt cx="6962439" cy="4672013"/>
          </a:xfrm>
        </p:grpSpPr>
        <p:pic>
          <p:nvPicPr>
            <p:cNvPr id="7" name="Image 6" descr="Capture d’écran 2021-01-29 à 15.35.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8"/>
            <a:stretch/>
          </p:blipFill>
          <p:spPr>
            <a:xfrm>
              <a:off x="1028698" y="1019176"/>
              <a:ext cx="6962437" cy="2574924"/>
            </a:xfrm>
            <a:prstGeom prst="rect">
              <a:avLst/>
            </a:prstGeom>
          </p:spPr>
        </p:pic>
        <p:pic>
          <p:nvPicPr>
            <p:cNvPr id="4" name="Image 3" descr="PwPt_58_ch_côté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81"/>
            <a:stretch/>
          </p:blipFill>
          <p:spPr>
            <a:xfrm rot="10800000">
              <a:off x="1028699" y="3503561"/>
              <a:ext cx="6962438" cy="2187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7646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400050"/>
            <a:ext cx="8420100" cy="53800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 de côté – Procédure</a:t>
            </a:r>
            <a:r>
              <a:rPr lang="fr-FR" sz="36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Informer joueurs lorsque reste 15 secondes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Retourner à position arbitre avant fin 1 minute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si juges de ligne sont prêts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serveur-receveur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/position et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corriger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 Au jeu »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pointage = quand joueurs prêts ou devraient être prêts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Démarrer décompte 10 secondes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eaLnBrk="1" hangingPunct="1">
              <a:spcAft>
                <a:spcPts val="1200"/>
              </a:spcAft>
              <a:buNone/>
              <a:defRPr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Excéder 10 secondes pour servir =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125" y="400050"/>
            <a:ext cx="8448675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 de côté – Procédure </a:t>
            </a:r>
            <a:r>
              <a:rPr lang="fr-FR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 sz="2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minute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Conversation entre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partenaires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autorisée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Hydratation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autorisée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 =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autorisé</a:t>
            </a:r>
            <a:endParaRPr lang="en-US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fin du match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290513" eaLnBrk="1" hangingPunct="1">
              <a:lnSpc>
                <a:spcPct val="150000"/>
              </a:lnSpc>
              <a:buFont typeface="Arial" charset="0"/>
              <a:buNone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6350" algn="ctr" eaLnBrk="1" hangingPunct="1">
              <a:lnSpc>
                <a:spcPct val="150000"/>
              </a:lnSpc>
              <a:buFont typeface="Arial" charset="0"/>
              <a:buNone/>
              <a:tabLst>
                <a:tab pos="914400" algn="l"/>
                <a:tab pos="1143000" algn="l"/>
              </a:tabLst>
            </a:pP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Point – 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Match – [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dernière</a:t>
            </a:r>
            <a:r>
              <a:rPr lang="en-US" sz="2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  <a:r>
              <a:rPr lang="en-US" sz="2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– [</a:t>
            </a:r>
            <a:r>
              <a:rPr lang="en-US" sz="32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Noms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2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0" lvl="1" indent="6350" algn="ctr" eaLnBrk="1" hangingPunct="1">
              <a:lnSpc>
                <a:spcPct val="150000"/>
              </a:lnSpc>
              <a:buFont typeface="Arial" charset="0"/>
              <a:buNone/>
            </a:pPr>
            <a:endParaRPr lang="fr-CA" sz="3200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1" hangingPunct="1">
              <a:lnSpc>
                <a:spcPct val="150000"/>
              </a:lnSpc>
              <a:buFont typeface="Arial" charset="0"/>
              <a:buNone/>
            </a:pPr>
            <a:endParaRPr lang="en-US" sz="3200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sz="32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fr-FR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fin du match </a:t>
            </a:r>
            <a:r>
              <a:rPr lang="fr-FR" sz="3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fr-FR" sz="30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la feuille de pointage</a:t>
            </a: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Encercler/surligner dernier point des deux équipes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Tracer grand cercle autour noms des gagnants et inscrire "Gagnants" 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Aft>
                <a:spcPts val="1200"/>
              </a:spcAft>
              <a:buSzPct val="80000"/>
              <a:buFontTx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Noms des gagnants à l'endroit – noter pointage chaque partie,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 des gagnants en premier</a:t>
            </a:r>
          </a:p>
          <a:p>
            <a:pPr lvl="1">
              <a:lnSpc>
                <a:spcPct val="110000"/>
              </a:lnSpc>
              <a:spcAft>
                <a:spcPts val="1200"/>
              </a:spcAft>
              <a:buSzPct val="80000"/>
              <a:buFontTx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 pointage = exact et lisible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Initiales des gagnants =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pointages et noms des gagnants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fin du match</a:t>
            </a:r>
            <a:r>
              <a:rPr lang="fr-FR" sz="32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b="1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Revérifier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feuille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pointage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rapporter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Retourner sans délai pince-feuilles et feuille pointage à endroit prévu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FF0000"/>
                </a:solidFill>
                <a:latin typeface="+mn-lt"/>
              </a:rPr>
              <a:t>Si </a:t>
            </a:r>
            <a:r>
              <a:rPr lang="fr-FR" b="1">
                <a:solidFill>
                  <a:srgbClr val="FF0000"/>
                </a:solidFill>
                <a:latin typeface="+mn-lt"/>
              </a:rPr>
              <a:t>erreur</a:t>
            </a:r>
            <a:r>
              <a:rPr lang="fr-FR">
                <a:solidFill>
                  <a:srgbClr val="FF0000"/>
                </a:solidFill>
                <a:latin typeface="+mn-lt"/>
              </a:rPr>
              <a:t> serveur/receveur/position </a:t>
            </a:r>
            <a:r>
              <a:rPr lang="fr-CA">
                <a:solidFill>
                  <a:srgbClr val="FF0000"/>
                </a:solidFill>
                <a:latin typeface="+mn-lt"/>
              </a:rPr>
              <a:t>= </a:t>
            </a:r>
            <a:r>
              <a:rPr lang="fr-CA" b="1">
                <a:solidFill>
                  <a:srgbClr val="FF0000"/>
                </a:solidFill>
                <a:latin typeface="+mn-lt"/>
              </a:rPr>
              <a:t>peut être corrigée</a:t>
            </a:r>
            <a:r>
              <a:rPr lang="fr-CA">
                <a:solidFill>
                  <a:srgbClr val="FF0000"/>
                </a:solidFill>
                <a:latin typeface="+mn-lt"/>
              </a:rPr>
              <a:t> </a:t>
            </a:r>
            <a:r>
              <a:rPr lang="fr-CA" b="1">
                <a:solidFill>
                  <a:srgbClr val="FF0000"/>
                </a:solidFill>
                <a:latin typeface="+mn-lt"/>
              </a:rPr>
              <a:t>avant</a:t>
            </a:r>
            <a:r>
              <a:rPr lang="fr-CA">
                <a:solidFill>
                  <a:srgbClr val="FF0000"/>
                </a:solidFill>
                <a:latin typeface="+mn-lt"/>
              </a:rPr>
              <a:t> retour feuille à l’endroit prévu</a:t>
            </a:r>
            <a:endParaRPr lang="en-US">
              <a:solidFill>
                <a:srgbClr val="FF0000"/>
              </a:solidFill>
              <a:latin typeface="+mn-lt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00" y="373063"/>
            <a:ext cx="8229600" cy="53800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Compléter la feuille de pointage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70" name="TextBox 20"/>
          <p:cNvSpPr txBox="1">
            <a:spLocks noChangeArrowheads="1"/>
          </p:cNvSpPr>
          <p:nvPr/>
        </p:nvSpPr>
        <p:spPr bwMode="auto">
          <a:xfrm>
            <a:off x="6883400" y="1163638"/>
            <a:ext cx="18923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Encercler nom des gagnants et inscrire "Gagnants"</a:t>
            </a:r>
          </a:p>
          <a:p>
            <a:pPr algn="ctr"/>
            <a:endParaRPr lang="en-US" sz="1600">
              <a:solidFill>
                <a:srgbClr val="6479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</a:t>
            </a: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80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pointages</a:t>
            </a: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faire </a:t>
            </a:r>
            <a:r>
              <a:rPr lang="en-US" sz="280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initialer</a:t>
            </a:r>
            <a:endParaRPr 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 descr="Capture d’écran 2021-02-02 à 15.26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1" r="756"/>
          <a:stretch/>
        </p:blipFill>
        <p:spPr>
          <a:xfrm rot="10800000">
            <a:off x="546100" y="3340711"/>
            <a:ext cx="6478410" cy="2152039"/>
          </a:xfrm>
          <a:prstGeom prst="rect">
            <a:avLst/>
          </a:prstGeom>
        </p:spPr>
      </p:pic>
      <p:pic>
        <p:nvPicPr>
          <p:cNvPr id="3" name="Image 2" descr="Capture d’écran 2021-02-02 à 15.26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" b="51435"/>
          <a:stretch/>
        </p:blipFill>
        <p:spPr>
          <a:xfrm>
            <a:off x="546101" y="935040"/>
            <a:ext cx="6438899" cy="256916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00" y="373063"/>
            <a:ext cx="8229600" cy="53800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Compléter la feuille de pointage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70" name="TextBox 20"/>
          <p:cNvSpPr txBox="1">
            <a:spLocks noChangeArrowheads="1"/>
          </p:cNvSpPr>
          <p:nvPr/>
        </p:nvSpPr>
        <p:spPr bwMode="auto">
          <a:xfrm>
            <a:off x="6883400" y="1163638"/>
            <a:ext cx="18923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Encercler nom des gagnants et inscrire "Gagnants"</a:t>
            </a:r>
          </a:p>
          <a:p>
            <a:pPr algn="ctr"/>
            <a:endParaRPr lang="en-US" sz="1600">
              <a:solidFill>
                <a:srgbClr val="6479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Inscrire</a:t>
            </a: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80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pointages</a:t>
            </a: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faire </a:t>
            </a:r>
            <a:r>
              <a:rPr lang="en-US" sz="280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initialer</a:t>
            </a:r>
            <a:endParaRPr 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711199" y="1235216"/>
            <a:ext cx="6270196" cy="4081462"/>
            <a:chOff x="711200" y="1074738"/>
            <a:chExt cx="6270196" cy="4081462"/>
          </a:xfrm>
        </p:grpSpPr>
        <p:pic>
          <p:nvPicPr>
            <p:cNvPr id="3" name="Image 2" descr="PwPt_65_finMatch_15pt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810"/>
            <a:stretch/>
          </p:blipFill>
          <p:spPr>
            <a:xfrm>
              <a:off x="711200" y="1074738"/>
              <a:ext cx="6270196" cy="2303462"/>
            </a:xfrm>
            <a:prstGeom prst="rect">
              <a:avLst/>
            </a:prstGeom>
          </p:spPr>
        </p:pic>
        <p:pic>
          <p:nvPicPr>
            <p:cNvPr id="9" name="Image 8" descr="PwPt_65_finMatch_15pt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59"/>
            <a:stretch/>
          </p:blipFill>
          <p:spPr>
            <a:xfrm rot="10800000">
              <a:off x="711200" y="3378200"/>
              <a:ext cx="6270196" cy="177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06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de conduite </a:t>
            </a:r>
            <a:r>
              <a:rPr lang="fr-CA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 </a:t>
            </a:r>
            <a:endParaRPr lang="fr-CA" sz="28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Appliquer règles en conformité avec meilleures pratiques 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 – être tyrannique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Consacrer son attention </a:t>
            </a: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Debout et attentif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 – s'appuyer contre mur ou clôture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fr-CA" dirty="0"/>
          </a:p>
          <a:p>
            <a:pPr lvl="1" eaLnBrk="1" hangingPunct="1">
              <a:buFont typeface="Arial" charset="0"/>
              <a:buChar char="•"/>
              <a:defRPr/>
            </a:pPr>
            <a:endParaRPr lang="fr-CA" dirty="0"/>
          </a:p>
          <a:p>
            <a:pPr lvl="1" eaLnBrk="1" hangingPunct="1">
              <a:buFont typeface="Arial" charset="0"/>
              <a:buChar char="•"/>
              <a:defRPr/>
            </a:pPr>
            <a:endParaRPr lang="fr-CA" dirty="0"/>
          </a:p>
          <a:p>
            <a:pPr lvl="1" eaLnBrk="1" hangingPunct="1">
              <a:buFont typeface="Arial" charset="0"/>
              <a:buChar char="•"/>
              <a:defRPr/>
            </a:pPr>
            <a:endParaRPr lang="fr-CA" dirty="0"/>
          </a:p>
          <a:p>
            <a:pPr eaLnBrk="1" hangingPunct="1">
              <a:defRPr/>
            </a:pPr>
            <a:endParaRPr lang="fr-CA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609600" indent="-609600"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venir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 startAt="2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Situations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habituelles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 startAt="2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Situation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inhabituelles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 startAt="2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Changements aux règles en 202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 startAt="2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Arbitrer avec des juges de ligne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Calibri" pitchFamily="34" charset="0"/>
              <a:buAutoNum type="arabicPeriod" startAt="2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Questions</a:t>
            </a:r>
            <a:endParaRPr lang="en-US" sz="2800" b="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2400"/>
          </a:p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2</a:t>
            </a:r>
          </a:p>
          <a:p>
            <a:pPr marL="0" indent="0" algn="ctr" eaLnBrk="1" hangingPunct="1">
              <a:lnSpc>
                <a:spcPct val="150000"/>
              </a:lnSpc>
              <a:defRPr/>
            </a:pPr>
            <a:endParaRPr lang="en-US" sz="20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Situations habituelles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Filet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portatif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Règles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 frappe barre horizontale/pied central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traverser filet = </a:t>
            </a:r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  <a:endParaRPr lang="en-US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filet et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frappe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barre horizontale/pied central et/ou reste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coincée avant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atterrir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REPRISE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échange (si au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FR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filet,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rebondit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mais avec effet rétro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frappe 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barre horizontale/pied central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fr-FR" baseline="300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rebond = </a:t>
            </a:r>
            <a:r>
              <a:rPr lang="fr-FR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REPRISE</a:t>
            </a:r>
            <a:r>
              <a:rPr lang="fr-FR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échange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75286" y="44040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609600" indent="-609600" eaLnBrk="1" hangingPunct="1">
              <a:spcAft>
                <a:spcPts val="1200"/>
              </a:spcAft>
              <a:defRPr/>
            </a:pPr>
            <a:r>
              <a:rPr lang="fr-CA" noProof="1">
                <a:solidFill>
                  <a:srgbClr val="3D6BA1"/>
                </a:solidFill>
                <a:latin typeface="+mn-lt"/>
              </a:rPr>
              <a:t>Service à la cuillère </a:t>
            </a:r>
            <a:r>
              <a:rPr lang="fr-CA" sz="2400" noProof="1">
                <a:solidFill>
                  <a:srgbClr val="3D6BA1"/>
                </a:solidFill>
                <a:latin typeface="+mn-lt"/>
              </a:rPr>
              <a:t>(traditionnel)</a:t>
            </a:r>
            <a:r>
              <a:rPr lang="fr-CA" noProof="1">
                <a:solidFill>
                  <a:srgbClr val="3D6BA1"/>
                </a:solidFill>
                <a:latin typeface="+mn-lt"/>
              </a:rPr>
              <a:t> </a:t>
            </a:r>
          </a:p>
          <a:p>
            <a:pPr marL="490538" lvl="1" indent="-398463" eaLnBrk="1" hangingPunct="1">
              <a:buFont typeface="Wingdings" pitchFamily="2" charset="2"/>
              <a:buChar char="Ø"/>
              <a:defRPr/>
            </a:pPr>
            <a:r>
              <a:rPr lang="fr-CA" noProof="1">
                <a:solidFill>
                  <a:srgbClr val="3D6BA1"/>
                </a:solidFill>
                <a:latin typeface="+mn-lt"/>
              </a:rPr>
              <a:t>Donner un </a:t>
            </a:r>
            <a:r>
              <a:rPr lang="fr-CA" b="1" noProof="1">
                <a:solidFill>
                  <a:srgbClr val="FF0000"/>
                </a:solidFill>
                <a:latin typeface="+mn-lt"/>
              </a:rPr>
              <a:t>effet de rotation </a:t>
            </a:r>
            <a:r>
              <a:rPr lang="fr-CA" noProof="1">
                <a:solidFill>
                  <a:srgbClr val="3D6BA1"/>
                </a:solidFill>
                <a:latin typeface="+mn-lt"/>
              </a:rPr>
              <a:t>à la balle </a:t>
            </a:r>
            <a:r>
              <a:rPr lang="fr-CA" b="1" noProof="1">
                <a:solidFill>
                  <a:srgbClr val="FF0000"/>
                </a:solidFill>
                <a:latin typeface="+mn-lt"/>
              </a:rPr>
              <a:t>avant</a:t>
            </a:r>
            <a:r>
              <a:rPr lang="fr-CA" noProof="1">
                <a:solidFill>
                  <a:srgbClr val="3D6BA1"/>
                </a:solidFill>
                <a:latin typeface="+mn-lt"/>
              </a:rPr>
              <a:t> de la frapper pour servir = </a:t>
            </a:r>
            <a:r>
              <a:rPr lang="fr-CA" b="1" noProof="1">
                <a:solidFill>
                  <a:srgbClr val="FF0000"/>
                </a:solidFill>
                <a:latin typeface="+mn-lt"/>
              </a:rPr>
              <a:t>FAUTE</a:t>
            </a:r>
          </a:p>
          <a:p>
            <a:pPr lvl="1" eaLnBrk="1" hangingPunct="1">
              <a:defRPr/>
            </a:pPr>
            <a:endParaRPr lang="fr-CA" sz="2000" b="1" noProof="1">
              <a:solidFill>
                <a:srgbClr val="FF0000"/>
              </a:solidFill>
              <a:latin typeface="+mn-lt"/>
            </a:endParaRPr>
          </a:p>
          <a:p>
            <a:pPr marL="490538" lvl="1" indent="-439738" eaLnBrk="1" hangingPunct="1">
              <a:buFont typeface="Wingdings" pitchFamily="2" charset="2"/>
              <a:buChar char="Ø"/>
              <a:defRPr/>
            </a:pPr>
            <a:r>
              <a:rPr lang="fr-CA" b="1" noProof="1">
                <a:solidFill>
                  <a:srgbClr val="3D6BA1"/>
                </a:solidFill>
                <a:latin typeface="+mn-lt"/>
              </a:rPr>
              <a:t>ARBITRE </a:t>
            </a:r>
            <a:r>
              <a:rPr lang="fr-CA" noProof="1">
                <a:solidFill>
                  <a:srgbClr val="3D6BA1"/>
                </a:solidFill>
                <a:latin typeface="+mn-lt"/>
              </a:rPr>
              <a:t>peut annoncer:</a:t>
            </a:r>
          </a:p>
          <a:p>
            <a:pPr lvl="1" eaLnBrk="1" hangingPunct="1">
              <a:defRPr/>
            </a:pPr>
            <a:r>
              <a:rPr lang="fr-CA" b="1" noProof="1">
                <a:solidFill>
                  <a:srgbClr val="4AA32E"/>
                </a:solidFill>
                <a:latin typeface="+mn-lt"/>
              </a:rPr>
              <a:t>REPRISE</a:t>
            </a:r>
            <a:r>
              <a:rPr lang="fr-CA" b="1" noProof="1">
                <a:solidFill>
                  <a:srgbClr val="FF0000"/>
                </a:solidFill>
                <a:latin typeface="+mn-lt"/>
              </a:rPr>
              <a:t> </a:t>
            </a:r>
            <a:r>
              <a:rPr lang="fr-CA" b="1" noProof="1">
                <a:solidFill>
                  <a:srgbClr val="4AA32E"/>
                </a:solidFill>
                <a:latin typeface="+mn-lt"/>
              </a:rPr>
              <a:t>= soupçonne </a:t>
            </a:r>
            <a:r>
              <a:rPr lang="fr-CA" b="1" noProof="1">
                <a:solidFill>
                  <a:srgbClr val="3D6BA1"/>
                </a:solidFill>
                <a:latin typeface="+mn-lt"/>
              </a:rPr>
              <a:t>règle service non respectée</a:t>
            </a:r>
          </a:p>
          <a:p>
            <a:pPr marL="723900" lvl="1" indent="-279400" eaLnBrk="1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b="1" noProof="1">
                <a:solidFill>
                  <a:srgbClr val="FF0000"/>
                </a:solidFill>
                <a:latin typeface="+mn-lt"/>
              </a:rPr>
              <a:t>FAUTE = certain </a:t>
            </a:r>
            <a:r>
              <a:rPr lang="fr-CA" b="1" noProof="1">
                <a:solidFill>
                  <a:srgbClr val="3D6BA1"/>
                </a:solidFill>
                <a:latin typeface="+mn-lt"/>
              </a:rPr>
              <a:t>règle service non respectée</a:t>
            </a:r>
          </a:p>
          <a:p>
            <a:pPr marL="44450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CA" b="1" noProof="1">
              <a:solidFill>
                <a:srgbClr val="FF0000"/>
              </a:solidFill>
              <a:latin typeface="+mn-lt"/>
            </a:endParaRPr>
          </a:p>
          <a:p>
            <a:pPr marL="490538" lvl="1" indent="-460375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b="1" dirty="0">
                <a:solidFill>
                  <a:srgbClr val="3D6BA1"/>
                </a:solidFill>
                <a:latin typeface="+mn-lt"/>
              </a:rPr>
              <a:t>Lâcher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 de balle =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visible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 arbitre et receveur</a:t>
            </a:r>
            <a:endParaRPr lang="en-US" dirty="0">
              <a:solidFill>
                <a:srgbClr val="3D6BA1"/>
              </a:solidFill>
              <a:latin typeface="+mn-lt"/>
            </a:endParaRPr>
          </a:p>
          <a:p>
            <a:pPr marL="1784350" lvl="1" eaLnBrk="1" hangingPunct="1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dirty="0">
                <a:solidFill>
                  <a:srgbClr val="3D6BA1"/>
                </a:solidFill>
                <a:latin typeface="+mn-lt"/>
              </a:rPr>
              <a:t>Si 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pas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 vu = </a:t>
            </a:r>
            <a:r>
              <a:rPr lang="fr-FR" b="1" dirty="0">
                <a:solidFill>
                  <a:srgbClr val="4AA32E"/>
                </a:solidFill>
                <a:latin typeface="+mn-lt"/>
              </a:rPr>
              <a:t>REPRISE</a:t>
            </a:r>
            <a:r>
              <a:rPr lang="fr-FR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si mentionné 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avant retour service</a:t>
            </a:r>
          </a:p>
          <a:p>
            <a:pPr marL="609600" indent="-609600" eaLnBrk="1" hangingPunct="1">
              <a:defRPr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950011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9525" indent="0" eaLnBrk="1" hangingPunct="1">
              <a:spcAft>
                <a:spcPts val="1200"/>
              </a:spcAft>
              <a:defRPr/>
            </a:pPr>
            <a:r>
              <a:rPr lang="en-US" sz="39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r>
              <a:rPr lang="en-US" sz="39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sz="39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9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cuillère</a:t>
            </a:r>
            <a:r>
              <a:rPr lang="en-US" sz="39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9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</a:t>
            </a:r>
            <a:r>
              <a:rPr lang="en-US" sz="39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légal</a:t>
            </a:r>
            <a:endParaRPr lang="en-US" sz="39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TROIS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conditions </a:t>
            </a:r>
          </a:p>
          <a:p>
            <a:pPr marL="990600" lvl="1" indent="-53340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moment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balle: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533400" eaLnBrk="1" hangingPunct="1"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 ascendant</a:t>
            </a:r>
          </a:p>
          <a:p>
            <a:pPr marL="990600" lvl="1" indent="-533400" eaLnBrk="1" hangingPunct="1"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de la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taille </a:t>
            </a:r>
          </a:p>
          <a:p>
            <a:pPr marL="990600" lvl="1" indent="-533400" eaLnBrk="1" hangingPunct="1"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haut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raquette =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articulation poignet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eaLnBrk="1" hangingPunct="1"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609600" indent="-609600"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avec </a:t>
            </a:r>
            <a:r>
              <a:rPr lang="en-US" sz="4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rebond</a:t>
            </a:r>
            <a:r>
              <a:rPr lang="en-US" sz="4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+mn-lt"/>
              </a:rPr>
              <a:t>Serveur doit laisser tomber balle = </a:t>
            </a:r>
            <a:r>
              <a:rPr lang="fr-FR" b="1" dirty="0">
                <a:solidFill>
                  <a:srgbClr val="008000"/>
                </a:solidFill>
                <a:latin typeface="+mn-lt"/>
              </a:rPr>
              <a:t>GRAVITÉ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 </a:t>
            </a:r>
          </a:p>
          <a:p>
            <a:pPr marL="1249363" lvl="1" indent="-354013" eaLnBrk="1" hangingPunct="1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dirty="0">
                <a:solidFill>
                  <a:srgbClr val="3D6BA1"/>
                </a:solidFill>
                <a:latin typeface="+mn-lt"/>
              </a:rPr>
              <a:t>N’importe quelle hauteur naturelle – main/raquette</a:t>
            </a:r>
          </a:p>
          <a:p>
            <a:pPr marL="1249363" lvl="1" indent="-354013" eaLnBrk="1" hangingPunct="1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b="1" dirty="0">
                <a:solidFill>
                  <a:srgbClr val="3D6BA1"/>
                </a:solidFill>
                <a:latin typeface="+mn-lt"/>
              </a:rPr>
              <a:t>Pas projetée – Pas lancée – Pas rotation</a:t>
            </a:r>
          </a:p>
          <a:p>
            <a:pPr marL="1249363" lvl="1" indent="-354013" eaLnBrk="1" hangingPunct="1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CA" dirty="0">
                <a:solidFill>
                  <a:srgbClr val="3D6BA1"/>
                </a:solidFill>
                <a:latin typeface="+mn-lt"/>
              </a:rPr>
              <a:t>Balle peut tomber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intérieur/extérieur 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terrain</a:t>
            </a:r>
          </a:p>
          <a:p>
            <a:pPr marL="1249363" lvl="1" indent="-354013" eaLnBrk="1" hangingPunct="1"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fr-CA" dirty="0">
                <a:solidFill>
                  <a:srgbClr val="3D6BA1"/>
                </a:solidFill>
                <a:latin typeface="+mn-lt"/>
              </a:rPr>
              <a:t>Balle frappée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après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 rebond (1 ou +)</a:t>
            </a:r>
          </a:p>
          <a:p>
            <a:pPr marL="723900" lvl="1" indent="-279400" eaLnBrk="1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b="1" dirty="0">
                <a:solidFill>
                  <a:srgbClr val="3D6BA1"/>
                </a:solidFill>
                <a:latin typeface="+mn-lt"/>
              </a:rPr>
              <a:t>Lâcher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 de balle =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visible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 arbitre et receveur</a:t>
            </a:r>
            <a:endParaRPr lang="en-US" dirty="0">
              <a:solidFill>
                <a:srgbClr val="3D6BA1"/>
              </a:solidFill>
              <a:latin typeface="+mn-lt"/>
            </a:endParaRPr>
          </a:p>
          <a:p>
            <a:pPr marL="1249363" lvl="1" indent="-354013" eaLnBrk="1" hangingPunct="1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dirty="0">
                <a:solidFill>
                  <a:srgbClr val="3D6BA1"/>
                </a:solidFill>
                <a:latin typeface="+mn-lt"/>
              </a:rPr>
              <a:t>Si 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pas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 vu = </a:t>
            </a:r>
            <a:r>
              <a:rPr lang="fr-FR" b="1" dirty="0">
                <a:solidFill>
                  <a:srgbClr val="008000"/>
                </a:solidFill>
                <a:latin typeface="+mn-lt"/>
              </a:rPr>
              <a:t>REPRISE 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si mentionné 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avant retour service</a:t>
            </a:r>
          </a:p>
        </p:txBody>
      </p:sp>
    </p:spTree>
    <p:extLst>
      <p:ext uri="{BB962C8B-B14F-4D97-AF65-F5344CB8AC3E}">
        <p14:creationId xmlns:p14="http://schemas.microsoft.com/office/powerpoint/2010/main" val="40860434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609600" indent="-609600"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avec </a:t>
            </a:r>
            <a:r>
              <a:rPr lang="en-US" sz="44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rebond</a:t>
            </a:r>
            <a:r>
              <a:rPr lang="en-US" sz="44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+mn-lt"/>
              </a:rPr>
              <a:t>3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conditions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 mouvement du service à la cuillère = </a:t>
            </a:r>
            <a:br>
              <a:rPr lang="fr-CA" dirty="0">
                <a:solidFill>
                  <a:srgbClr val="3D6BA1"/>
                </a:solidFill>
                <a:latin typeface="+mn-lt"/>
              </a:rPr>
            </a:br>
            <a:r>
              <a:rPr lang="fr-CA" dirty="0">
                <a:solidFill>
                  <a:srgbClr val="3D6BA1"/>
                </a:solidFill>
                <a:latin typeface="+mn-lt"/>
              </a:rPr>
              <a:t>    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              </a:t>
            </a:r>
            <a:r>
              <a:rPr lang="fr-CA" b="1" dirty="0">
                <a:solidFill>
                  <a:srgbClr val="008000"/>
                </a:solidFill>
                <a:latin typeface="+mn-lt"/>
              </a:rPr>
              <a:t>NE S’APPLIQUENT PAS</a:t>
            </a:r>
          </a:p>
          <a:p>
            <a:pPr marL="723900" lvl="1" indent="-279400" eaLnBrk="1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b="1" dirty="0">
                <a:solidFill>
                  <a:srgbClr val="3D6BA1"/>
                </a:solidFill>
                <a:latin typeface="+mn-lt"/>
              </a:rPr>
              <a:t>Ne pas laisser tomber balle selon règles = </a:t>
            </a:r>
            <a:r>
              <a:rPr lang="fr-CA" b="1" dirty="0">
                <a:solidFill>
                  <a:srgbClr val="FF0000"/>
                </a:solidFill>
                <a:latin typeface="+mn-lt"/>
              </a:rPr>
              <a:t>FAUTE</a:t>
            </a:r>
          </a:p>
          <a:p>
            <a:pPr marL="723900" lvl="1" indent="-279400" eaLnBrk="1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fr-CA" b="1" dirty="0">
              <a:solidFill>
                <a:srgbClr val="FF0000"/>
              </a:solidFill>
              <a:latin typeface="+mn-lt"/>
            </a:endParaRPr>
          </a:p>
          <a:p>
            <a:pPr marL="723900" lvl="1" indent="-279400" eaLnBrk="1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CA" dirty="0">
                <a:solidFill>
                  <a:srgbClr val="3D6BA1"/>
                </a:solidFill>
                <a:latin typeface="+mn-lt"/>
              </a:rPr>
              <a:t>Position des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pieds = 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règles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 </a:t>
            </a:r>
            <a:r>
              <a:rPr lang="fr-CA" b="1" dirty="0">
                <a:solidFill>
                  <a:srgbClr val="008000"/>
                </a:solidFill>
                <a:latin typeface="+mn-lt"/>
              </a:rPr>
              <a:t>S’APPLIQUENT</a:t>
            </a:r>
            <a:endParaRPr lang="fr-FR" b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4869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609600" indent="-609600" eaLnBrk="1" hangingPunct="1">
              <a:spcAft>
                <a:spcPts val="1200"/>
              </a:spcAft>
              <a:defRPr/>
            </a:pPr>
            <a:r>
              <a:rPr lang="fr-CA" noProof="1">
                <a:solidFill>
                  <a:srgbClr val="3D6BA1"/>
                </a:solidFill>
                <a:latin typeface="+mn-lt"/>
              </a:rPr>
              <a:t>Service – Comment annoncer reprise</a:t>
            </a:r>
            <a:endParaRPr lang="fr-CA" dirty="0">
              <a:solidFill>
                <a:srgbClr val="3D6BA1"/>
              </a:solidFill>
              <a:latin typeface="+mn-lt"/>
            </a:endParaRPr>
          </a:p>
          <a:p>
            <a:pPr marL="857250" lvl="1" indent="-457200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>
                <a:solidFill>
                  <a:srgbClr val="3D6BA1"/>
                </a:solidFill>
              </a:rPr>
              <a:t> 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Si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SUSPECTE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 une violation</a:t>
            </a:r>
          </a:p>
          <a:p>
            <a:pPr marL="979488" lvl="1" indent="0" eaLnBrk="1" hangingPunct="1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fr-CA" dirty="0">
                <a:solidFill>
                  <a:srgbClr val="3D6BA1"/>
                </a:solidFill>
                <a:latin typeface="+mn-lt"/>
              </a:rPr>
              <a:t>« Arrêter – Service douteux – [</a:t>
            </a:r>
            <a:r>
              <a:rPr lang="fr-CA" dirty="0">
                <a:solidFill>
                  <a:srgbClr val="3D6BA1"/>
                </a:solidFill>
              </a:rPr>
              <a:t>P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réciser] – Reprise – Je vais réannoncer le pointage »</a:t>
            </a:r>
          </a:p>
          <a:p>
            <a:pPr marL="901700" lvl="1" indent="-457200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>
                <a:solidFill>
                  <a:srgbClr val="3D6BA1"/>
                </a:solidFill>
                <a:latin typeface="+mn-lt"/>
              </a:rPr>
              <a:t> Si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CERTAIN</a:t>
            </a:r>
            <a:r>
              <a:rPr lang="fr-CA" dirty="0">
                <a:solidFill>
                  <a:srgbClr val="3D6BA1"/>
                </a:solidFill>
                <a:latin typeface="+mn-lt"/>
              </a:rPr>
              <a:t> que </a:t>
            </a:r>
            <a:r>
              <a:rPr lang="fr-CA" b="1" dirty="0">
                <a:solidFill>
                  <a:srgbClr val="3D6BA1"/>
                </a:solidFill>
                <a:latin typeface="+mn-lt"/>
              </a:rPr>
              <a:t>LÂCHER de balle NON visible</a:t>
            </a:r>
          </a:p>
          <a:p>
            <a:pPr marL="1023938" lvl="1" indent="0" eaLnBrk="1" hangingPunct="1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fr-CA" dirty="0">
                <a:solidFill>
                  <a:srgbClr val="3D6BA1"/>
                </a:solidFill>
                <a:latin typeface="+mn-lt"/>
              </a:rPr>
              <a:t>« Arrêter – Lâcher de balle non visible – Reprise – Je vais réannoncer le pointage »</a:t>
            </a:r>
          </a:p>
        </p:txBody>
      </p:sp>
    </p:spTree>
    <p:extLst>
      <p:ext uri="{BB962C8B-B14F-4D97-AF65-F5344CB8AC3E}">
        <p14:creationId xmlns:p14="http://schemas.microsoft.com/office/powerpoint/2010/main" val="13567000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200"/>
              </a:spcAft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Mauvais serveur/receveur/position</a:t>
            </a:r>
            <a:endParaRPr lang="fr-FR" sz="24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Aft>
                <a:spcPts val="1200"/>
              </a:spcAft>
              <a:defRPr/>
            </a:pP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Aft>
                <a:spcPts val="1200"/>
              </a:spcAft>
              <a:defRPr/>
            </a:pPr>
            <a:r>
              <a:rPr lang="en-US" sz="32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L’ARBITRE </a:t>
            </a:r>
            <a:r>
              <a:rPr lang="en-US" sz="3200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DOIT CORRIGER </a:t>
            </a:r>
            <a:r>
              <a:rPr lang="en-US" sz="32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SERVEUR/RECEVEUR/POSITION </a:t>
            </a:r>
            <a:r>
              <a:rPr lang="en-US" sz="3200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en-US" sz="32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D’ANNONCER</a:t>
            </a:r>
            <a:r>
              <a:rPr lang="en-US" sz="32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POINTAGE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200"/>
              </a:spcAft>
              <a:defRPr/>
            </a:pPr>
            <a:r>
              <a:rPr lang="fr-FR" sz="36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le jeu – serveur/receveur/position </a:t>
            </a:r>
          </a:p>
          <a:p>
            <a:pPr marL="671513" indent="-341313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ERREUR </a:t>
            </a:r>
            <a:r>
              <a:rPr lang="en-US" sz="2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800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</a:t>
            </a:r>
            <a:r>
              <a:rPr lang="en-US" sz="2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/position</a:t>
            </a:r>
          </a:p>
          <a:p>
            <a:pPr marL="981075" indent="-341313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</a:t>
            </a:r>
            <a:r>
              <a:rPr lang="en-US" sz="2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</a:t>
            </a:r>
            <a:r>
              <a:rPr lang="en-US" sz="2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arrête</a:t>
            </a:r>
            <a:r>
              <a:rPr lang="en-US" sz="2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jeu = </a:t>
            </a:r>
            <a:r>
              <a:rPr lang="en-US" sz="2800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REPRISE</a:t>
            </a:r>
          </a:p>
          <a:p>
            <a:pPr marL="671513" indent="-341313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sz="2800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D’ERREUR</a:t>
            </a:r>
          </a:p>
          <a:p>
            <a:pPr marL="981075" indent="-341313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</a:t>
            </a:r>
            <a:r>
              <a:rPr lang="en-US" sz="2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arrête</a:t>
            </a:r>
            <a:r>
              <a:rPr lang="en-US" sz="2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jeu =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</a:p>
          <a:p>
            <a:pPr marL="981075" indent="-341313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arrête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jeu = </a:t>
            </a:r>
            <a:r>
              <a:rPr lang="en-US" sz="2800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REPRISE</a:t>
            </a:r>
          </a:p>
          <a:p>
            <a:pPr marL="671513" indent="-341313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ERREUR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découverte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APRÈS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l’échange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l’échange</a:t>
            </a:r>
            <a:r>
              <a:rPr lang="en-US" sz="2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bon = PAS de reprise</a:t>
            </a:r>
          </a:p>
          <a:p>
            <a:pPr marL="981075" indent="-341313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de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conduite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Aucun dispositif qui peut perturber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Appareil mobile = mode silencieux ou fermé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arbitrer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/partenaire</a:t>
            </a:r>
          </a:p>
          <a:p>
            <a:pPr marL="457200" lvl="1" indent="0" eaLnBrk="1" hangingPunct="1">
              <a:buNone/>
              <a:defRPr/>
            </a:pPr>
            <a:endParaRPr lang="en-US"/>
          </a:p>
          <a:p>
            <a:pPr lvl="1" eaLnBrk="1" hangingPunct="1">
              <a:buFont typeface="Arial" charset="0"/>
              <a:buChar char="•"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Changement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d'aire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service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service)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équipe au service constate erreur serveur/position et fait correctif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5713" lvl="1" indent="-358775" eaLnBrk="1" hangingPunct="1"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Équipe réception service = accorder temps pour se repositionner</a:t>
            </a:r>
          </a:p>
          <a:p>
            <a:pPr marL="1255713" lvl="1" indent="-358775" eaLnBrk="1" hangingPunct="1"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Arrêter le jeu = lever bras, faire pas en avant et aviser que pointage sera annoncé de nouveau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61811" y="53644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marL="0" indent="12700" eaLnBrk="1" hangingPunct="1">
              <a:spcAft>
                <a:spcPts val="1200"/>
              </a:spcAft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pendant annonce pointage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eaLnBrk="1" hangingPunct="1">
              <a:spcAft>
                <a:spcPts val="1200"/>
              </a:spcAft>
              <a:buNone/>
              <a:defRPr/>
            </a:pPr>
            <a:endParaRPr lang="fr-FR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Appeler « Faute de service – Deuxième serveur » ou « Changement de côté</a:t>
            </a:r>
            <a:r>
              <a:rPr lang="fr-CA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  <a:endParaRPr lang="fr-FR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votre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cadence a changé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A-t-elle contribué à la faute?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2800" b="0"/>
          </a:p>
        </p:txBody>
      </p:sp>
      <p:grpSp>
        <p:nvGrpSpPr>
          <p:cNvPr id="3" name="Grouper 2"/>
          <p:cNvGrpSpPr/>
          <p:nvPr/>
        </p:nvGrpSpPr>
        <p:grpSpPr>
          <a:xfrm>
            <a:off x="740011" y="1021148"/>
            <a:ext cx="1255558" cy="889000"/>
            <a:chOff x="4781551" y="3175000"/>
            <a:chExt cx="2006600" cy="1321699"/>
          </a:xfrm>
        </p:grpSpPr>
        <p:sp>
          <p:nvSpPr>
            <p:cNvPr id="4" name="Ellipse 3"/>
            <p:cNvSpPr/>
            <p:nvPr/>
          </p:nvSpPr>
          <p:spPr>
            <a:xfrm>
              <a:off x="5065590" y="3175000"/>
              <a:ext cx="1441073" cy="132169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781551" y="3502103"/>
              <a:ext cx="2006600" cy="5490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>
                  <a:latin typeface="+mn-lt"/>
                </a:rPr>
                <a:t>TOC</a:t>
              </a:r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 de pied au service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Appeler immédiatement « Faute de pied –Deuxième serveur » ou « Changement de côté »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pas discuter ni argumenter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4300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Fautes</a:t>
            </a:r>
            <a:r>
              <a:rPr lang="en-US" sz="4300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de ZNV</a:t>
            </a:r>
          </a:p>
          <a:p>
            <a:pPr marL="438150" lvl="1" indent="6350" eaLnBrk="1" hangingPunct="1">
              <a:spcAft>
                <a:spcPts val="1200"/>
              </a:spcAft>
              <a:buFont typeface="Arial" charset="0"/>
              <a:buNone/>
              <a:defRPr/>
            </a:pPr>
            <a:r>
              <a:rPr lang="fr-FR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Principale responsabilité durant et après une volée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Inclus</a:t>
            </a:r>
            <a:r>
              <a:rPr lang="en-US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momentum </a:t>
            </a:r>
          </a:p>
          <a:p>
            <a:pPr marL="1249363" lvl="1" indent="-354013" eaLnBrk="1" hangingPunct="1"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en-US" dirty="0">
                <a:solidFill>
                  <a:srgbClr val="4475B1"/>
                </a:solidFill>
                <a:latin typeface="+mn-lt"/>
              </a:rPr>
              <a:t>Momentum </a:t>
            </a:r>
            <a:r>
              <a:rPr lang="en-US" b="1" dirty="0" err="1">
                <a:solidFill>
                  <a:srgbClr val="4475B1"/>
                </a:solidFill>
                <a:latin typeface="+mn-lt"/>
              </a:rPr>
              <a:t>fini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 = </a:t>
            </a:r>
            <a:r>
              <a:rPr lang="en-US" dirty="0" err="1">
                <a:solidFill>
                  <a:srgbClr val="4475B1"/>
                </a:solidFill>
                <a:latin typeface="+mn-lt"/>
              </a:rPr>
              <a:t>joueur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 a </a:t>
            </a:r>
            <a:r>
              <a:rPr lang="en-US" b="1" dirty="0" err="1">
                <a:solidFill>
                  <a:srgbClr val="4475B1"/>
                </a:solidFill>
                <a:latin typeface="+mn-lt"/>
              </a:rPr>
              <a:t>repris</a:t>
            </a:r>
            <a:r>
              <a:rPr lang="en-US" b="1" dirty="0">
                <a:solidFill>
                  <a:srgbClr val="4475B1"/>
                </a:solidFill>
                <a:latin typeface="+mn-lt"/>
              </a:rPr>
              <a:t> balance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 + </a:t>
            </a:r>
            <a:r>
              <a:rPr lang="en-US" b="1" dirty="0" err="1">
                <a:solidFill>
                  <a:srgbClr val="4475B1"/>
                </a:solidFill>
                <a:latin typeface="+mn-lt"/>
              </a:rPr>
              <a:t>contrôle</a:t>
            </a:r>
            <a:r>
              <a:rPr lang="en-US" b="1" dirty="0">
                <a:solidFill>
                  <a:srgbClr val="4475B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4475B1"/>
                </a:solidFill>
                <a:latin typeface="+mn-lt"/>
              </a:rPr>
              <a:t>mouvement</a:t>
            </a:r>
            <a:r>
              <a:rPr lang="en-US" b="1" dirty="0">
                <a:solidFill>
                  <a:srgbClr val="4475B1"/>
                </a:solidFill>
                <a:latin typeface="+mn-lt"/>
              </a:rPr>
              <a:t> 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+ </a:t>
            </a:r>
            <a:r>
              <a:rPr lang="en-US" b="1" dirty="0">
                <a:solidFill>
                  <a:srgbClr val="4475B1"/>
                </a:solidFill>
                <a:latin typeface="+mn-lt"/>
              </a:rPr>
              <a:t>pas 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de</a:t>
            </a:r>
            <a:r>
              <a:rPr lang="en-US" b="1" dirty="0">
                <a:solidFill>
                  <a:srgbClr val="4475B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4475B1"/>
                </a:solidFill>
                <a:latin typeface="+mn-lt"/>
              </a:rPr>
              <a:t>déplacement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+mn-lt"/>
              </a:rPr>
              <a:t>vers</a:t>
            </a:r>
            <a:r>
              <a:rPr lang="en-US" dirty="0">
                <a:solidFill>
                  <a:srgbClr val="4475B1"/>
                </a:solidFill>
                <a:latin typeface="+mn-lt"/>
              </a:rPr>
              <a:t> ZNV </a:t>
            </a:r>
            <a:endParaRPr lang="en-US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Ce que joueur porte/transporte/touche contacte ZNV = </a:t>
            </a:r>
            <a:r>
              <a:rPr lang="fr-FR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FAUTE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Appeler</a:t>
            </a:r>
            <a:r>
              <a:rPr lang="en-US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« FAUTE » </a:t>
            </a:r>
            <a:r>
              <a:rPr lang="en-US" b="1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immédiatement</a:t>
            </a:r>
            <a:endParaRPr lang="en-US" b="1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0172"/>
            <a:ext cx="8229600" cy="538003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err="1">
                <a:solidFill>
                  <a:srgbClr val="3D6BA1"/>
                </a:solidFill>
                <a:latin typeface="+mn-lt"/>
              </a:rPr>
              <a:t>Erreur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de </a:t>
            </a:r>
            <a:r>
              <a:rPr lang="en-US" dirty="0" err="1">
                <a:solidFill>
                  <a:srgbClr val="3D6BA1"/>
                </a:solidFill>
                <a:latin typeface="+mn-lt"/>
              </a:rPr>
              <a:t>l'arbitre</a:t>
            </a:r>
            <a:endParaRPr lang="en-US" dirty="0">
              <a:solidFill>
                <a:srgbClr val="3D6BA1"/>
              </a:solidFill>
              <a:latin typeface="+mn-lt"/>
            </a:endParaRPr>
          </a:p>
          <a:p>
            <a:pPr marL="447675" indent="-352425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rgbClr val="3D6BA1"/>
                </a:solidFill>
              </a:rPr>
              <a:t>POINTAGE</a:t>
            </a:r>
            <a:endParaRPr lang="en-US" sz="3000" dirty="0">
              <a:solidFill>
                <a:srgbClr val="3D6BA1"/>
              </a:solidFill>
              <a:latin typeface="+mn-lt"/>
            </a:endParaRPr>
          </a:p>
          <a:p>
            <a:pPr lvl="1">
              <a:lnSpc>
                <a:spcPct val="11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FR" b="1" dirty="0">
                <a:solidFill>
                  <a:srgbClr val="3D6BA1"/>
                </a:solidFill>
                <a:latin typeface="+mn-lt"/>
              </a:rPr>
              <a:t>MAUVAIS pointage annoncé: </a:t>
            </a:r>
          </a:p>
          <a:p>
            <a:pPr marL="1249363" lvl="1" indent="-354013"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fr-FR" dirty="0">
                <a:solidFill>
                  <a:srgbClr val="3D6BA1"/>
                </a:solidFill>
                <a:latin typeface="+mn-lt"/>
              </a:rPr>
              <a:t>Arbitre/joueur peut 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arrêter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 jeu 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AVANT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retour service 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pour demander </a:t>
            </a:r>
            <a:r>
              <a:rPr lang="fr-FR" b="1" dirty="0">
                <a:solidFill>
                  <a:srgbClr val="3D6BA1"/>
                </a:solidFill>
                <a:latin typeface="+mn-lt"/>
              </a:rPr>
              <a:t>correction </a:t>
            </a:r>
            <a:r>
              <a:rPr lang="fr-FR" sz="2000" dirty="0">
                <a:solidFill>
                  <a:srgbClr val="FF0000"/>
                </a:solidFill>
                <a:latin typeface="+mn-lt"/>
              </a:rPr>
              <a:t>(nouveau 2023)</a:t>
            </a:r>
            <a:endParaRPr lang="en-US" sz="2000" b="1" dirty="0">
              <a:solidFill>
                <a:srgbClr val="3D6BA1"/>
              </a:solidFill>
              <a:latin typeface="+mn-lt"/>
            </a:endParaRPr>
          </a:p>
          <a:p>
            <a:pPr marL="1249363" lvl="1" indent="-354013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en-US" b="1" dirty="0" err="1">
                <a:solidFill>
                  <a:srgbClr val="3D6BA1"/>
                </a:solidFill>
                <a:latin typeface="+mn-lt"/>
              </a:rPr>
              <a:t>Arrêter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le jeu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APRÈS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retour service =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FAUTE</a:t>
            </a:r>
          </a:p>
          <a:p>
            <a:pPr marL="757238" lvl="1" indent="-265113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3D6BA1"/>
                </a:solidFill>
                <a:latin typeface="+mn-lt"/>
              </a:rPr>
              <a:t>BON pointage annoncé: </a:t>
            </a:r>
          </a:p>
          <a:p>
            <a:pPr marL="1249363" lvl="1" indent="-354013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en-US" b="1" dirty="0" err="1">
                <a:solidFill>
                  <a:srgbClr val="3D6BA1"/>
                </a:solidFill>
                <a:latin typeface="+mn-lt"/>
              </a:rPr>
              <a:t>Arrêter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le jeu </a:t>
            </a:r>
            <a:r>
              <a:rPr lang="en-US" dirty="0" err="1">
                <a:solidFill>
                  <a:srgbClr val="3D6BA1"/>
                </a:solidFill>
              </a:rPr>
              <a:t>à</a:t>
            </a:r>
            <a:r>
              <a:rPr lang="en-US" dirty="0">
                <a:solidFill>
                  <a:srgbClr val="3D6BA1"/>
                </a:solidFill>
              </a:rPr>
              <a:t> tout moment </a:t>
            </a:r>
            <a:r>
              <a:rPr lang="en-US" dirty="0" err="1">
                <a:solidFill>
                  <a:srgbClr val="3D6BA1"/>
                </a:solidFill>
              </a:rPr>
              <a:t>si</a:t>
            </a:r>
            <a:r>
              <a:rPr lang="en-US" dirty="0">
                <a:solidFill>
                  <a:srgbClr val="3D6BA1"/>
                </a:solidFill>
              </a:rPr>
              <a:t> </a:t>
            </a:r>
            <a:r>
              <a:rPr lang="en-US" b="1" dirty="0">
                <a:solidFill>
                  <a:srgbClr val="3D6BA1"/>
                </a:solidFill>
                <a:latin typeface="+mn-lt"/>
              </a:rPr>
              <a:t>PAS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D6BA1"/>
                </a:solidFill>
                <a:latin typeface="+mn-lt"/>
              </a:rPr>
              <a:t>d’erreur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FAUTE</a:t>
            </a:r>
          </a:p>
          <a:p>
            <a:pPr marL="468313" lvl="1" indent="-373063"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b="1" dirty="0">
                <a:solidFill>
                  <a:srgbClr val="3D6BA1"/>
                </a:solidFill>
                <a:latin typeface="+mn-lt"/>
              </a:rPr>
              <a:t>ZONE DE NON-VOLÉE</a:t>
            </a:r>
            <a:endParaRPr lang="en-US" sz="1000" dirty="0">
              <a:solidFill>
                <a:srgbClr val="3D6BA1"/>
              </a:solidFill>
              <a:latin typeface="+mn-lt"/>
            </a:endParaRPr>
          </a:p>
          <a:p>
            <a:pPr lvl="1">
              <a:spcBef>
                <a:spcPts val="600"/>
              </a:spcBef>
              <a:defRPr/>
            </a:pPr>
            <a:r>
              <a:rPr lang="fr-FR" b="1" dirty="0">
                <a:solidFill>
                  <a:srgbClr val="3D6BA1"/>
                </a:solidFill>
                <a:latin typeface="+mn-lt"/>
              </a:rPr>
              <a:t>Appel de faute de ZNV pour balle qui a rebondi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 =</a:t>
            </a:r>
          </a:p>
          <a:p>
            <a:pPr marL="1249363" lvl="1" indent="-354013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srgbClr val="3D6BA1"/>
                </a:solidFill>
              </a:rPr>
              <a:t>A</a:t>
            </a:r>
            <a:r>
              <a:rPr lang="fr-FR" dirty="0">
                <a:solidFill>
                  <a:srgbClr val="3D6BA1"/>
                </a:solidFill>
                <a:latin typeface="+mn-lt"/>
              </a:rPr>
              <a:t>rrêter jeu immédiatement, annoncer </a:t>
            </a:r>
            <a:br>
              <a:rPr lang="fr-FR" dirty="0">
                <a:solidFill>
                  <a:srgbClr val="3D6BA1"/>
                </a:solidFill>
                <a:latin typeface="+mn-lt"/>
              </a:rPr>
            </a:br>
            <a:r>
              <a:rPr lang="fr-FR" dirty="0">
                <a:solidFill>
                  <a:srgbClr val="3D6BA1"/>
                </a:solidFill>
                <a:latin typeface="+mn-lt"/>
              </a:rPr>
              <a:t>« Correction » et reprendre échange</a:t>
            </a:r>
            <a:endParaRPr lang="en-US" dirty="0">
              <a:solidFill>
                <a:srgbClr val="3D6BA1"/>
              </a:solidFill>
              <a:latin typeface="+mn-lt"/>
            </a:endParaRPr>
          </a:p>
          <a:p>
            <a:pPr eaLnBrk="1" hangingPunct="1"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Joueurs</a:t>
            </a:r>
            <a:r>
              <a:rPr lang="en-US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prêts</a:t>
            </a:r>
            <a:endParaRPr lang="en-US" dirty="0">
              <a:solidFill>
                <a:srgbClr val="3D6B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150" lvl="1" indent="6350" eaLnBrk="1" hangingPunct="1">
              <a:buFont typeface="Arial" charset="0"/>
              <a:buNone/>
              <a:defRPr/>
            </a:pP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balle morte – joueurs doivent se positionner sans délai</a:t>
            </a:r>
            <a:endParaRPr lang="en-US" dirty="0">
              <a:solidFill>
                <a:srgbClr val="3D6B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pointage quand tous </a:t>
            </a:r>
            <a:r>
              <a:rPr lang="fr-CA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joueurs sont prêts</a:t>
            </a:r>
            <a:endParaRPr lang="en-US" dirty="0">
              <a:solidFill>
                <a:srgbClr val="3D6B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Allouer receveur temps raisonnable pour être prêt</a:t>
            </a:r>
            <a:endParaRPr lang="en-US" sz="2400" dirty="0">
              <a:solidFill>
                <a:srgbClr val="3D6B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ts val="1272"/>
              </a:spcBef>
              <a:buFont typeface="Arial" charset="0"/>
              <a:buNone/>
              <a:defRPr/>
            </a:pPr>
            <a:r>
              <a:rPr lang="en-US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b="1" dirty="0" err="1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retarde</a:t>
            </a:r>
            <a:r>
              <a:rPr lang="en-US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Inviter les joueurs à prendre position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pointage lorsque joueurs </a:t>
            </a:r>
            <a:r>
              <a:rPr lang="fr-FR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devraient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être prêts</a:t>
            </a:r>
            <a:r>
              <a:rPr lang="en-US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débuter décompte 10 secondes</a:t>
            </a:r>
            <a:endParaRPr lang="en-US" sz="2800" b="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4300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Fautes</a:t>
            </a:r>
            <a:r>
              <a:rPr lang="en-US" sz="4300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de ZNV</a:t>
            </a:r>
          </a:p>
          <a:p>
            <a:pPr marL="438150" lvl="1" indent="6350" eaLnBrk="1" hangingPunct="1">
              <a:spcAft>
                <a:spcPts val="1200"/>
              </a:spcAft>
              <a:buFont typeface="Arial" charset="0"/>
              <a:buNone/>
              <a:defRPr/>
            </a:pPr>
            <a:r>
              <a:rPr lang="fr-FR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Principale responsabilité durant et après une volée</a:t>
            </a:r>
          </a:p>
          <a:p>
            <a:pPr lvl="1" eaLnBrk="1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Inclus</a:t>
            </a:r>
            <a:r>
              <a:rPr lang="en-US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momentum </a:t>
            </a:r>
          </a:p>
          <a:p>
            <a:pPr marL="1249363" lvl="1" indent="-354013" eaLnBrk="1" hangingPunct="1">
              <a:spcBef>
                <a:spcPts val="0"/>
              </a:spcBef>
              <a:spcAft>
                <a:spcPts val="1200"/>
              </a:spcAft>
              <a:buFont typeface="Courier New"/>
              <a:buChar char="o"/>
              <a:defRPr/>
            </a:pPr>
            <a:r>
              <a:rPr lang="en-US" dirty="0">
                <a:solidFill>
                  <a:srgbClr val="3D6BA1"/>
                </a:solidFill>
                <a:latin typeface="+mn-lt"/>
              </a:rPr>
              <a:t>Momentum </a:t>
            </a:r>
            <a:r>
              <a:rPr lang="en-US" b="1" dirty="0" err="1">
                <a:solidFill>
                  <a:srgbClr val="3D6BA1"/>
                </a:solidFill>
                <a:latin typeface="+mn-lt"/>
              </a:rPr>
              <a:t>fini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= </a:t>
            </a:r>
            <a:r>
              <a:rPr lang="en-US" dirty="0" err="1">
                <a:solidFill>
                  <a:srgbClr val="3D6BA1"/>
                </a:solidFill>
                <a:latin typeface="+mn-lt"/>
              </a:rPr>
              <a:t>joueur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a </a:t>
            </a:r>
            <a:r>
              <a:rPr lang="en-US" b="1" dirty="0" err="1">
                <a:solidFill>
                  <a:srgbClr val="3D6BA1"/>
                </a:solidFill>
                <a:latin typeface="+mn-lt"/>
              </a:rPr>
              <a:t>repris</a:t>
            </a:r>
            <a:r>
              <a:rPr lang="en-US" b="1" dirty="0">
                <a:solidFill>
                  <a:srgbClr val="3D6BA1"/>
                </a:solidFill>
                <a:latin typeface="+mn-lt"/>
              </a:rPr>
              <a:t> balance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+ </a:t>
            </a:r>
            <a:r>
              <a:rPr lang="en-US" b="1" dirty="0" err="1">
                <a:solidFill>
                  <a:srgbClr val="3D6BA1"/>
                </a:solidFill>
                <a:latin typeface="+mn-lt"/>
              </a:rPr>
              <a:t>contrôle</a:t>
            </a:r>
            <a:r>
              <a:rPr lang="en-US" b="1" dirty="0">
                <a:solidFill>
                  <a:srgbClr val="3D6BA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3D6BA1"/>
                </a:solidFill>
                <a:latin typeface="+mn-lt"/>
              </a:rPr>
              <a:t>mouvement</a:t>
            </a:r>
            <a:r>
              <a:rPr lang="en-US" b="1" dirty="0">
                <a:solidFill>
                  <a:srgbClr val="3D6BA1"/>
                </a:solidFill>
                <a:latin typeface="+mn-lt"/>
              </a:rPr>
              <a:t> 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+ </a:t>
            </a:r>
            <a:r>
              <a:rPr lang="en-US" b="1" dirty="0">
                <a:solidFill>
                  <a:srgbClr val="3D6BA1"/>
                </a:solidFill>
                <a:latin typeface="+mn-lt"/>
              </a:rPr>
              <a:t>pas </a:t>
            </a:r>
            <a:r>
              <a:rPr lang="en-US" b="1" dirty="0" err="1">
                <a:solidFill>
                  <a:srgbClr val="3D6BA1"/>
                </a:solidFill>
                <a:latin typeface="+mn-lt"/>
              </a:rPr>
              <a:t>déplacement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D6BA1"/>
                </a:solidFill>
                <a:latin typeface="+mn-lt"/>
              </a:rPr>
              <a:t>vers</a:t>
            </a:r>
            <a:r>
              <a:rPr lang="en-US" dirty="0">
                <a:solidFill>
                  <a:srgbClr val="3D6BA1"/>
                </a:solidFill>
                <a:latin typeface="+mn-lt"/>
              </a:rPr>
              <a:t> ZNV </a:t>
            </a:r>
            <a:endParaRPr lang="en-US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Ce que joueur porte/transporte/touche contacte ZNV = </a:t>
            </a:r>
            <a:r>
              <a:rPr lang="fr-FR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FAUTE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Appeler</a:t>
            </a:r>
            <a:r>
              <a:rPr lang="en-US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faute</a:t>
            </a:r>
            <a:r>
              <a:rPr lang="en-US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immédiatement</a:t>
            </a:r>
            <a:endParaRPr lang="en-US" b="1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805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5D9F-F397-5208-A65E-37347A1B7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C8496-DC4E-81F4-874C-EFE3161F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ZNV –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Après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ZNV –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pieds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doivent toucher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extérieur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ZNV avant faire volée  </a:t>
            </a:r>
          </a:p>
          <a:p>
            <a:pPr marL="1249363" lvl="1" indent="-3540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appui dans ZNV pour faire </a:t>
            </a:r>
            <a:b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saut arrière =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joueur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ZNV –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pieds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doivent toucher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extérieur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ZNV avant faire volée</a:t>
            </a:r>
          </a:p>
          <a:p>
            <a:pPr lvl="1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que joueur porte/transporte/touche ne doit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contacter filet, poteau ou terrain adverse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pendant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 en jeu</a:t>
            </a: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b="1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268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A91AD-7CA4-3B6F-261A-B54C41E9B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26BFA8-D971-75D1-2823-650C5F872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ZNV -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  <a:r>
              <a:rPr lang="en-US" sz="32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None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Traverser plan du filet est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INTERDIT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quand: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Tente de frapper balle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toucher</a:t>
            </a:r>
          </a:p>
          <a:p>
            <a:pPr marL="1249363" lvl="1" indent="-354013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compris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tentative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ratée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d’un "</a:t>
            </a:r>
            <a:r>
              <a:rPr lang="en-US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Pied/orteil touche sous filet au terrain adversaire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b="1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05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4F3AE-847E-F44C-2B3B-6F4025B8D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0B674-A320-1914-FBA9-CE19E86BB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dirty="0">
                <a:solidFill>
                  <a:srgbClr val="4475B1"/>
                </a:solidFill>
                <a:latin typeface="+mn-lt"/>
              </a:rPr>
              <a:t>ZNV - </a:t>
            </a:r>
            <a:r>
              <a:rPr lang="en-US" dirty="0" err="1">
                <a:solidFill>
                  <a:srgbClr val="4475B1"/>
                </a:solidFill>
                <a:latin typeface="+mn-lt"/>
              </a:rPr>
              <a:t>Autres</a:t>
            </a:r>
            <a:r>
              <a:rPr lang="en-US" sz="3200" dirty="0">
                <a:solidFill>
                  <a:srgbClr val="4475B1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4475B1"/>
                </a:solidFill>
                <a:latin typeface="+mn-lt"/>
              </a:rPr>
              <a:t>(suite)</a:t>
            </a:r>
            <a:r>
              <a:rPr lang="en-US" sz="3200" b="0" dirty="0">
                <a:solidFill>
                  <a:srgbClr val="4475B1"/>
                </a:solidFill>
                <a:latin typeface="+mn-lt"/>
              </a:rPr>
              <a:t> </a:t>
            </a:r>
            <a:endParaRPr lang="en-US" sz="2400" b="0" dirty="0">
              <a:solidFill>
                <a:srgbClr val="4475B1"/>
              </a:solidFill>
              <a:latin typeface="+mn-lt"/>
            </a:endParaRPr>
          </a:p>
          <a:p>
            <a:pPr indent="12700" eaLnBrk="1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fr-FR" sz="2800" b="0" dirty="0">
                <a:solidFill>
                  <a:srgbClr val="4475B1"/>
                </a:solidFill>
                <a:latin typeface="+mj-lt"/>
              </a:rPr>
              <a:t>Traverser plan du filet est </a:t>
            </a:r>
            <a:r>
              <a:rPr lang="fr-FR" sz="2800" dirty="0">
                <a:solidFill>
                  <a:srgbClr val="008000"/>
                </a:solidFill>
                <a:latin typeface="+mj-lt"/>
              </a:rPr>
              <a:t>PERMIS</a:t>
            </a:r>
            <a:r>
              <a:rPr lang="fr-FR" sz="2800" b="0" dirty="0">
                <a:solidFill>
                  <a:srgbClr val="008000"/>
                </a:solidFill>
                <a:latin typeface="+mj-lt"/>
              </a:rPr>
              <a:t> </a:t>
            </a:r>
            <a:r>
              <a:rPr lang="fr-FR" sz="2800" dirty="0">
                <a:solidFill>
                  <a:srgbClr val="4475B1"/>
                </a:solidFill>
                <a:latin typeface="+mj-lt"/>
              </a:rPr>
              <a:t>seulement</a:t>
            </a:r>
            <a:r>
              <a:rPr lang="fr-FR" sz="2800" b="0" dirty="0">
                <a:solidFill>
                  <a:srgbClr val="4475B1"/>
                </a:solidFill>
                <a:latin typeface="+mj-lt"/>
              </a:rPr>
              <a:t>:</a:t>
            </a:r>
            <a:endParaRPr lang="en-US" sz="2800" b="0" dirty="0">
              <a:solidFill>
                <a:srgbClr val="4475B1"/>
              </a:solidFill>
              <a:latin typeface="+mj-lt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i="1" dirty="0">
                <a:solidFill>
                  <a:srgbClr val="4475B1"/>
                </a:solidFill>
                <a:latin typeface="+mj-lt"/>
              </a:rPr>
              <a:t>Follow </a:t>
            </a:r>
            <a:r>
              <a:rPr lang="fr-FR" i="1" dirty="0" err="1">
                <a:solidFill>
                  <a:srgbClr val="4475B1"/>
                </a:solidFill>
                <a:latin typeface="+mj-lt"/>
              </a:rPr>
              <a:t>trought</a:t>
            </a:r>
            <a:r>
              <a:rPr lang="fr-FR" dirty="0">
                <a:solidFill>
                  <a:srgbClr val="4475B1"/>
                </a:solidFill>
                <a:latin typeface="+mj-lt"/>
              </a:rPr>
              <a:t> d'un coup légal, </a:t>
            </a:r>
            <a:r>
              <a:rPr lang="fr-FR" dirty="0">
                <a:solidFill>
                  <a:srgbClr val="3D6BA1"/>
                </a:solidFill>
                <a:latin typeface="+mj-lt"/>
              </a:rPr>
              <a:t>après avoir touché la balle. (ex.: « </a:t>
            </a:r>
            <a:r>
              <a:rPr lang="fr-FR" i="1" dirty="0">
                <a:solidFill>
                  <a:srgbClr val="3D6BA1"/>
                </a:solidFill>
                <a:latin typeface="+mj-lt"/>
              </a:rPr>
              <a:t>Erne</a:t>
            </a:r>
            <a:r>
              <a:rPr lang="fr-FR" dirty="0">
                <a:solidFill>
                  <a:srgbClr val="3D6BA1"/>
                </a:solidFill>
                <a:latin typeface="+mj-lt"/>
              </a:rPr>
              <a:t> »)</a:t>
            </a:r>
            <a:endParaRPr lang="en-US" dirty="0">
              <a:solidFill>
                <a:srgbClr val="3D6BA1"/>
              </a:solidFill>
              <a:latin typeface="+mj-lt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3D6BA1"/>
                </a:solidFill>
                <a:latin typeface="+mj-lt"/>
              </a:rPr>
              <a:t>Joueur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3D6BA1"/>
                </a:solidFill>
                <a:latin typeface="+mj-lt"/>
              </a:rPr>
              <a:t>peut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traverser </a:t>
            </a:r>
            <a:r>
              <a:rPr lang="en-US" dirty="0" err="1">
                <a:solidFill>
                  <a:srgbClr val="3D6BA1"/>
                </a:solidFill>
                <a:latin typeface="+mj-lt"/>
              </a:rPr>
              <a:t>avant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3D6BA1"/>
                </a:solidFill>
                <a:latin typeface="+mj-lt"/>
              </a:rPr>
              <a:t>frapper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3D6BA1"/>
                </a:solidFill>
                <a:latin typeface="+mj-lt"/>
              </a:rPr>
              <a:t>seulement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D6BA1"/>
                </a:solidFill>
                <a:latin typeface="+mj-lt"/>
              </a:rPr>
              <a:t>si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D6BA1"/>
                </a:solidFill>
                <a:latin typeface="+mj-lt"/>
              </a:rPr>
              <a:t>balle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avec </a:t>
            </a:r>
            <a:r>
              <a:rPr lang="en-US" dirty="0" err="1">
                <a:solidFill>
                  <a:srgbClr val="3D6BA1"/>
                </a:solidFill>
                <a:latin typeface="+mj-lt"/>
              </a:rPr>
              <a:t>effet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D6BA1"/>
                </a:solidFill>
                <a:latin typeface="+mj-lt"/>
              </a:rPr>
              <a:t>rétro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/vent a </a:t>
            </a:r>
            <a:r>
              <a:rPr lang="en-US" dirty="0" err="1">
                <a:solidFill>
                  <a:srgbClr val="3D6BA1"/>
                </a:solidFill>
                <a:latin typeface="+mj-lt"/>
              </a:rPr>
              <a:t>retraversé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3D6BA1"/>
                </a:solidFill>
                <a:latin typeface="+mj-lt"/>
              </a:rPr>
              <a:t>avant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D6BA1"/>
                </a:solidFill>
                <a:latin typeface="+mj-lt"/>
              </a:rPr>
              <a:t>joueur</a:t>
            </a:r>
            <a:r>
              <a:rPr lang="en-US" dirty="0">
                <a:solidFill>
                  <a:srgbClr val="3D6BA1"/>
                </a:solidFill>
                <a:latin typeface="+mj-lt"/>
              </a:rPr>
              <a:t>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3D6BA1"/>
                </a:solidFill>
                <a:latin typeface="+mj-lt"/>
              </a:rPr>
              <a:t>Balle avec </a:t>
            </a:r>
            <a:r>
              <a:rPr lang="fr-FR" b="1" dirty="0">
                <a:solidFill>
                  <a:srgbClr val="3D6BA1"/>
                </a:solidFill>
                <a:latin typeface="+mj-lt"/>
              </a:rPr>
              <a:t>effet rétro </a:t>
            </a:r>
            <a:r>
              <a:rPr lang="fr-FR" dirty="0">
                <a:solidFill>
                  <a:srgbClr val="3D6BA1"/>
                </a:solidFill>
                <a:latin typeface="+mj-lt"/>
              </a:rPr>
              <a:t>retraverse =  joueur </a:t>
            </a:r>
            <a:r>
              <a:rPr lang="fr-FR" b="1" dirty="0">
                <a:solidFill>
                  <a:srgbClr val="3D6BA1"/>
                </a:solidFill>
                <a:latin typeface="+mj-lt"/>
              </a:rPr>
              <a:t>peut</a:t>
            </a:r>
            <a:r>
              <a:rPr lang="fr-FR" dirty="0">
                <a:solidFill>
                  <a:srgbClr val="3D6BA1"/>
                </a:solidFill>
                <a:latin typeface="+mj-lt"/>
              </a:rPr>
              <a:t> passer </a:t>
            </a:r>
            <a:r>
              <a:rPr lang="fr-FR" b="1" dirty="0">
                <a:solidFill>
                  <a:srgbClr val="3D6BA1"/>
                </a:solidFill>
                <a:latin typeface="+mj-lt"/>
              </a:rPr>
              <a:t>au-dessus </a:t>
            </a:r>
            <a:r>
              <a:rPr lang="fr-FR" dirty="0">
                <a:solidFill>
                  <a:srgbClr val="3D6BA1"/>
                </a:solidFill>
                <a:latin typeface="+mj-lt"/>
              </a:rPr>
              <a:t>ou </a:t>
            </a:r>
            <a:r>
              <a:rPr lang="fr-FR" b="1" dirty="0">
                <a:solidFill>
                  <a:srgbClr val="3D6BA1"/>
                </a:solidFill>
                <a:latin typeface="+mj-lt"/>
              </a:rPr>
              <a:t>sous</a:t>
            </a:r>
            <a:r>
              <a:rPr lang="fr-FR" dirty="0">
                <a:solidFill>
                  <a:srgbClr val="3D6BA1"/>
                </a:solidFill>
                <a:latin typeface="+mj-lt"/>
              </a:rPr>
              <a:t> filet, </a:t>
            </a:r>
            <a:r>
              <a:rPr lang="fr-FR" b="1" dirty="0">
                <a:solidFill>
                  <a:srgbClr val="3D6BA1"/>
                </a:solidFill>
                <a:latin typeface="+mj-lt"/>
              </a:rPr>
              <a:t>autour</a:t>
            </a:r>
            <a:r>
              <a:rPr lang="fr-FR" dirty="0">
                <a:solidFill>
                  <a:srgbClr val="3D6BA1"/>
                </a:solidFill>
                <a:latin typeface="+mj-lt"/>
              </a:rPr>
              <a:t> du poteau.</a:t>
            </a:r>
            <a:br>
              <a:rPr lang="fr-FR" dirty="0">
                <a:solidFill>
                  <a:srgbClr val="3D6BA1"/>
                </a:solidFill>
                <a:latin typeface="+mj-lt"/>
              </a:rPr>
            </a:br>
            <a:r>
              <a:rPr lang="fr-FR" dirty="0">
                <a:solidFill>
                  <a:srgbClr val="3D6BA1"/>
                </a:solidFill>
                <a:latin typeface="+mj-lt"/>
              </a:rPr>
              <a:t>Ne </a:t>
            </a:r>
            <a:r>
              <a:rPr lang="fr-FR" b="1" dirty="0">
                <a:solidFill>
                  <a:srgbClr val="3D6BA1"/>
                </a:solidFill>
                <a:latin typeface="+mj-lt"/>
              </a:rPr>
              <a:t>pas</a:t>
            </a:r>
            <a:r>
              <a:rPr lang="fr-FR" dirty="0">
                <a:solidFill>
                  <a:srgbClr val="3D6BA1"/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3D6BA1"/>
                </a:solidFill>
                <a:latin typeface="+mj-lt"/>
              </a:rPr>
              <a:t>toucher</a:t>
            </a:r>
            <a:r>
              <a:rPr lang="fr-FR" dirty="0">
                <a:solidFill>
                  <a:srgbClr val="3D6BA1"/>
                </a:solidFill>
                <a:latin typeface="+mj-lt"/>
              </a:rPr>
              <a:t> filet ou terrain adverse</a:t>
            </a:r>
            <a:endParaRPr lang="en-US" dirty="0">
              <a:solidFill>
                <a:srgbClr val="3D6BA1"/>
              </a:solidFill>
              <a:latin typeface="+mj-lt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b="1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7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de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conduite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 </a:t>
            </a:r>
            <a:br>
              <a:rPr lang="en-US" sz="24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Agissez comme vous aimeriez que l'arbitre de </a:t>
            </a:r>
            <a:b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votre propre match agisse !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 = facilitateur</a:t>
            </a:r>
            <a:b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fr-FR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joueurs et le jeu sont les vedettes du match.</a:t>
            </a:r>
            <a:endParaRPr lang="en-US" sz="280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/>
          </a:p>
          <a:p>
            <a:pPr lvl="1" eaLnBrk="1" hangingPunct="1">
              <a:buFont typeface="Arial" charset="0"/>
              <a:buNone/>
              <a:defRPr/>
            </a:pPr>
            <a:endParaRPr lang="en-US"/>
          </a:p>
          <a:p>
            <a:pPr lvl="1" eaLnBrk="1" hangingPunct="1">
              <a:buFont typeface="Arial" charset="0"/>
              <a:buChar char="•"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C55E4-EA4C-266B-F11F-4A4046B0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06B5DD-264A-D343-BDE7-1F1FC5EB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00050"/>
            <a:ext cx="8327985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ZNV– </a:t>
            </a:r>
            <a:r>
              <a:rPr lang="en-US" b="1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Autres</a:t>
            </a:r>
            <a:r>
              <a:rPr lang="en-US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(suite)</a:t>
            </a:r>
            <a:endParaRPr lang="en-US" b="1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" name="Grouper 3">
            <a:extLst>
              <a:ext uri="{FF2B5EF4-FFF2-40B4-BE49-F238E27FC236}">
                <a16:creationId xmlns:a16="http://schemas.microsoft.com/office/drawing/2014/main" id="{D3026A78-2786-8A5D-E1AC-4C9B9BF70D70}"/>
              </a:ext>
            </a:extLst>
          </p:cNvPr>
          <p:cNvGrpSpPr/>
          <p:nvPr/>
        </p:nvGrpSpPr>
        <p:grpSpPr>
          <a:xfrm>
            <a:off x="609599" y="1474788"/>
            <a:ext cx="8064501" cy="3998912"/>
            <a:chOff x="609599" y="1474788"/>
            <a:chExt cx="8064501" cy="3998912"/>
          </a:xfrm>
        </p:grpSpPr>
        <p:sp>
          <p:nvSpPr>
            <p:cNvPr id="5" name="Cadre 4">
              <a:extLst>
                <a:ext uri="{FF2B5EF4-FFF2-40B4-BE49-F238E27FC236}">
                  <a16:creationId xmlns:a16="http://schemas.microsoft.com/office/drawing/2014/main" id="{C64DC28D-2B14-8D43-673E-3F46E7964A50}"/>
                </a:ext>
              </a:extLst>
            </p:cNvPr>
            <p:cNvSpPr/>
            <p:nvPr/>
          </p:nvSpPr>
          <p:spPr>
            <a:xfrm>
              <a:off x="609599" y="1474788"/>
              <a:ext cx="8064501" cy="3998912"/>
            </a:xfrm>
            <a:prstGeom prst="frame">
              <a:avLst>
                <a:gd name="adj1" fmla="val 849"/>
              </a:avLst>
            </a:prstGeom>
            <a:solidFill>
              <a:srgbClr val="FD760E"/>
            </a:solidFill>
            <a:ln>
              <a:solidFill>
                <a:srgbClr val="FD760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85D3F68F-BA0B-1BB7-82E3-4E865A327123}"/>
                </a:ext>
              </a:extLst>
            </p:cNvPr>
            <p:cNvCxnSpPr>
              <a:stCxn id="5" idx="0"/>
              <a:endCxn id="5" idx="2"/>
            </p:cNvCxnSpPr>
            <p:nvPr/>
          </p:nvCxnSpPr>
          <p:spPr>
            <a:xfrm>
              <a:off x="4641850" y="1474788"/>
              <a:ext cx="0" cy="399891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5CB13F29-1C92-C2B3-C371-825B4072E77A}"/>
                </a:ext>
              </a:extLst>
            </p:cNvPr>
            <p:cNvCxnSpPr>
              <a:stCxn id="5" idx="1"/>
            </p:cNvCxnSpPr>
            <p:nvPr/>
          </p:nvCxnSpPr>
          <p:spPr>
            <a:xfrm>
              <a:off x="609599" y="3474244"/>
              <a:ext cx="2654301" cy="0"/>
            </a:xfrm>
            <a:prstGeom prst="line">
              <a:avLst/>
            </a:prstGeom>
            <a:ln w="38100" cmpd="sng">
              <a:solidFill>
                <a:srgbClr val="FD76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6AF273E7-945B-CC14-5AE2-9453BB20B9D8}"/>
                </a:ext>
              </a:extLst>
            </p:cNvPr>
            <p:cNvCxnSpPr/>
            <p:nvPr/>
          </p:nvCxnSpPr>
          <p:spPr>
            <a:xfrm>
              <a:off x="6045200" y="1474788"/>
              <a:ext cx="0" cy="3998912"/>
            </a:xfrm>
            <a:prstGeom prst="line">
              <a:avLst/>
            </a:prstGeom>
            <a:ln w="38100" cmpd="sng">
              <a:solidFill>
                <a:srgbClr val="FD76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9290BEA-B21C-BE29-1AAD-AD0AEDAF0815}"/>
                </a:ext>
              </a:extLst>
            </p:cNvPr>
            <p:cNvCxnSpPr/>
            <p:nvPr/>
          </p:nvCxnSpPr>
          <p:spPr>
            <a:xfrm>
              <a:off x="3263900" y="1474788"/>
              <a:ext cx="0" cy="3998912"/>
            </a:xfrm>
            <a:prstGeom prst="line">
              <a:avLst/>
            </a:prstGeom>
            <a:ln w="38100" cmpd="sng">
              <a:solidFill>
                <a:srgbClr val="FD76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8CF5CEF-7541-6234-019A-E4934A067B2A}"/>
                </a:ext>
              </a:extLst>
            </p:cNvPr>
            <p:cNvCxnSpPr/>
            <p:nvPr/>
          </p:nvCxnSpPr>
          <p:spPr>
            <a:xfrm flipV="1">
              <a:off x="6045200" y="3474244"/>
              <a:ext cx="2628900" cy="12700"/>
            </a:xfrm>
            <a:prstGeom prst="line">
              <a:avLst/>
            </a:prstGeom>
            <a:ln w="38100" cmpd="sng">
              <a:solidFill>
                <a:srgbClr val="FD76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ECE9561-4C12-1134-0F80-D62E019F3C99}"/>
                </a:ext>
              </a:extLst>
            </p:cNvPr>
            <p:cNvSpPr txBox="1"/>
            <p:nvPr/>
          </p:nvSpPr>
          <p:spPr>
            <a:xfrm>
              <a:off x="4476750" y="2735580"/>
              <a:ext cx="33020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b="1"/>
                <a:t>FILET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810D31D-B9F3-07A8-E3A8-65E8C9B3C06D}"/>
              </a:ext>
            </a:extLst>
          </p:cNvPr>
          <p:cNvSpPr txBox="1"/>
          <p:nvPr/>
        </p:nvSpPr>
        <p:spPr>
          <a:xfrm>
            <a:off x="723900" y="1818898"/>
            <a:ext cx="2336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latin typeface="+mn-lt"/>
              </a:rPr>
              <a:t>Entrer/sortir de la ZNV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34D2581-8603-8543-5FC1-6ECAE661F5E4}"/>
              </a:ext>
            </a:extLst>
          </p:cNvPr>
          <p:cNvSpPr txBox="1"/>
          <p:nvPr/>
        </p:nvSpPr>
        <p:spPr>
          <a:xfrm>
            <a:off x="609599" y="3528587"/>
            <a:ext cx="18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atin typeface="+mn-lt"/>
              </a:rPr>
              <a:t>Pied gauche dans les airs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041590-75BC-B0CC-99E1-2B41BE1C450A}"/>
              </a:ext>
            </a:extLst>
          </p:cNvPr>
          <p:cNvSpPr txBox="1"/>
          <p:nvPr/>
        </p:nvSpPr>
        <p:spPr>
          <a:xfrm>
            <a:off x="818928" y="4434959"/>
            <a:ext cx="1523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>
                <a:solidFill>
                  <a:srgbClr val="FF0000"/>
                </a:solidFill>
                <a:latin typeface="+mn-lt"/>
              </a:rPr>
              <a:t>Volée</a:t>
            </a:r>
            <a:r>
              <a:rPr lang="fr-CA" sz="2400">
                <a:latin typeface="+mn-lt"/>
              </a:rPr>
              <a:t> </a:t>
            </a:r>
            <a:br>
              <a:rPr lang="fr-CA" sz="2400">
                <a:latin typeface="+mn-lt"/>
              </a:rPr>
            </a:br>
            <a:r>
              <a:rPr lang="fr-CA" sz="2400" b="1">
                <a:solidFill>
                  <a:srgbClr val="FF0000"/>
                </a:solidFill>
                <a:latin typeface="+mn-lt"/>
              </a:rPr>
              <a:t>INTERDITE</a:t>
            </a:r>
          </a:p>
        </p:txBody>
      </p:sp>
      <p:grpSp>
        <p:nvGrpSpPr>
          <p:cNvPr id="16" name="Grouper 33">
            <a:extLst>
              <a:ext uri="{FF2B5EF4-FFF2-40B4-BE49-F238E27FC236}">
                <a16:creationId xmlns:a16="http://schemas.microsoft.com/office/drawing/2014/main" id="{384D079C-0868-3F1F-69E6-9FACE3D8AF67}"/>
              </a:ext>
            </a:extLst>
          </p:cNvPr>
          <p:cNvGrpSpPr/>
          <p:nvPr/>
        </p:nvGrpSpPr>
        <p:grpSpPr>
          <a:xfrm rot="10800000">
            <a:off x="2506863" y="3921230"/>
            <a:ext cx="666972" cy="344265"/>
            <a:chOff x="6263870" y="2711843"/>
            <a:chExt cx="666972" cy="344265"/>
          </a:xfrm>
        </p:grpSpPr>
        <p:grpSp>
          <p:nvGrpSpPr>
            <p:cNvPr id="17" name="Grouper 34">
              <a:extLst>
                <a:ext uri="{FF2B5EF4-FFF2-40B4-BE49-F238E27FC236}">
                  <a16:creationId xmlns:a16="http://schemas.microsoft.com/office/drawing/2014/main" id="{2FFEDC13-043A-21F4-52F5-F96A6C7E1DD2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19" name="Connecteur 18">
                <a:extLst>
                  <a:ext uri="{FF2B5EF4-FFF2-40B4-BE49-F238E27FC236}">
                    <a16:creationId xmlns:a16="http://schemas.microsoft.com/office/drawing/2014/main" id="{FD27A8DE-AC4E-6F36-2FAF-4AFE3E337C55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0" name="Délai  19">
                <a:extLst>
                  <a:ext uri="{FF2B5EF4-FFF2-40B4-BE49-F238E27FC236}">
                    <a16:creationId xmlns:a16="http://schemas.microsoft.com/office/drawing/2014/main" id="{F5E11BCB-D099-E494-E24B-41F45889BE2A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5E774BF-0D61-D4E9-F0E7-F94AAA36B3E9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21" name="Grouper 43">
            <a:extLst>
              <a:ext uri="{FF2B5EF4-FFF2-40B4-BE49-F238E27FC236}">
                <a16:creationId xmlns:a16="http://schemas.microsoft.com/office/drawing/2014/main" id="{99245554-89D2-DD3C-12C9-C8938EC80D32}"/>
              </a:ext>
            </a:extLst>
          </p:cNvPr>
          <p:cNvGrpSpPr/>
          <p:nvPr/>
        </p:nvGrpSpPr>
        <p:grpSpPr>
          <a:xfrm rot="10800000">
            <a:off x="2506864" y="4855321"/>
            <a:ext cx="666972" cy="332844"/>
            <a:chOff x="6169746" y="1897030"/>
            <a:chExt cx="666972" cy="332844"/>
          </a:xfrm>
        </p:grpSpPr>
        <p:grpSp>
          <p:nvGrpSpPr>
            <p:cNvPr id="22" name="Grouper 44">
              <a:extLst>
                <a:ext uri="{FF2B5EF4-FFF2-40B4-BE49-F238E27FC236}">
                  <a16:creationId xmlns:a16="http://schemas.microsoft.com/office/drawing/2014/main" id="{97E945FE-FA56-4BF2-3EAA-728D196CD709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24" name="Connecteur 23">
                <a:extLst>
                  <a:ext uri="{FF2B5EF4-FFF2-40B4-BE49-F238E27FC236}">
                    <a16:creationId xmlns:a16="http://schemas.microsoft.com/office/drawing/2014/main" id="{DDAE7F15-6009-AB16-1A8E-44B59FE2F076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5" name="Délai  24">
                <a:extLst>
                  <a:ext uri="{FF2B5EF4-FFF2-40B4-BE49-F238E27FC236}">
                    <a16:creationId xmlns:a16="http://schemas.microsoft.com/office/drawing/2014/main" id="{58E736F7-4C64-DDFD-CB25-F4C038FD1012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82BF508-BD43-5039-1579-29992D4A3EA9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26" name="Grouper 48">
            <a:extLst>
              <a:ext uri="{FF2B5EF4-FFF2-40B4-BE49-F238E27FC236}">
                <a16:creationId xmlns:a16="http://schemas.microsoft.com/office/drawing/2014/main" id="{1DB012AC-34FF-BEF2-F689-2C7CD095E8EF}"/>
              </a:ext>
            </a:extLst>
          </p:cNvPr>
          <p:cNvGrpSpPr/>
          <p:nvPr/>
        </p:nvGrpSpPr>
        <p:grpSpPr>
          <a:xfrm rot="10800000">
            <a:off x="1882754" y="4241123"/>
            <a:ext cx="1257301" cy="614197"/>
            <a:chOff x="6263870" y="2673505"/>
            <a:chExt cx="666972" cy="362772"/>
          </a:xfrm>
        </p:grpSpPr>
        <p:grpSp>
          <p:nvGrpSpPr>
            <p:cNvPr id="27" name="Grouper 49">
              <a:extLst>
                <a:ext uri="{FF2B5EF4-FFF2-40B4-BE49-F238E27FC236}">
                  <a16:creationId xmlns:a16="http://schemas.microsoft.com/office/drawing/2014/main" id="{324E1581-AC2A-9BB5-FDCD-47FE30645E52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29" name="Connecteur 28">
                <a:extLst>
                  <a:ext uri="{FF2B5EF4-FFF2-40B4-BE49-F238E27FC236}">
                    <a16:creationId xmlns:a16="http://schemas.microsoft.com/office/drawing/2014/main" id="{088E0578-20F3-F0F6-DEB3-2F4AC9FFD6EC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0" name="Délai  29">
                <a:extLst>
                  <a:ext uri="{FF2B5EF4-FFF2-40B4-BE49-F238E27FC236}">
                    <a16:creationId xmlns:a16="http://schemas.microsoft.com/office/drawing/2014/main" id="{922B93EB-7905-6F50-BCDC-F629EB08434D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99F57D8-DDA1-95E0-27B3-83DDDB161DB4}"/>
                </a:ext>
              </a:extLst>
            </p:cNvPr>
            <p:cNvSpPr txBox="1"/>
            <p:nvPr/>
          </p:nvSpPr>
          <p:spPr>
            <a:xfrm rot="16200000">
              <a:off x="6415117" y="2676361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sp>
        <p:nvSpPr>
          <p:cNvPr id="31" name="Flèche vers la gauche 30">
            <a:extLst>
              <a:ext uri="{FF2B5EF4-FFF2-40B4-BE49-F238E27FC236}">
                <a16:creationId xmlns:a16="http://schemas.microsoft.com/office/drawing/2014/main" id="{5E85840D-2036-2DB2-E8A8-23B2F0B9FFB0}"/>
              </a:ext>
            </a:extLst>
          </p:cNvPr>
          <p:cNvSpPr/>
          <p:nvPr/>
        </p:nvSpPr>
        <p:spPr>
          <a:xfrm rot="11992053">
            <a:off x="3188223" y="4006834"/>
            <a:ext cx="496970" cy="221023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2" name="Grouper 72">
            <a:extLst>
              <a:ext uri="{FF2B5EF4-FFF2-40B4-BE49-F238E27FC236}">
                <a16:creationId xmlns:a16="http://schemas.microsoft.com/office/drawing/2014/main" id="{B14E2E66-4B24-8CC6-039A-114B2D11845E}"/>
              </a:ext>
            </a:extLst>
          </p:cNvPr>
          <p:cNvGrpSpPr/>
          <p:nvPr/>
        </p:nvGrpSpPr>
        <p:grpSpPr>
          <a:xfrm rot="10800000">
            <a:off x="3707962" y="4060086"/>
            <a:ext cx="666972" cy="344265"/>
            <a:chOff x="6263870" y="2711843"/>
            <a:chExt cx="666972" cy="344265"/>
          </a:xfrm>
        </p:grpSpPr>
        <p:grpSp>
          <p:nvGrpSpPr>
            <p:cNvPr id="33" name="Grouper 73">
              <a:extLst>
                <a:ext uri="{FF2B5EF4-FFF2-40B4-BE49-F238E27FC236}">
                  <a16:creationId xmlns:a16="http://schemas.microsoft.com/office/drawing/2014/main" id="{B2ED9C50-3AFC-CA15-FE37-6577884A76B1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35" name="Connecteur 34">
                <a:extLst>
                  <a:ext uri="{FF2B5EF4-FFF2-40B4-BE49-F238E27FC236}">
                    <a16:creationId xmlns:a16="http://schemas.microsoft.com/office/drawing/2014/main" id="{896BDDBA-0A71-EFCB-95E3-1BD3780CA58E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6" name="Délai  35">
                <a:extLst>
                  <a:ext uri="{FF2B5EF4-FFF2-40B4-BE49-F238E27FC236}">
                    <a16:creationId xmlns:a16="http://schemas.microsoft.com/office/drawing/2014/main" id="{8D55B002-CA39-DB81-7E34-7CAC76245E21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B93B6D4-F433-8863-2E44-6A21858A07D5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sp>
        <p:nvSpPr>
          <p:cNvPr id="37" name="Flèche vers la gauche 36">
            <a:extLst>
              <a:ext uri="{FF2B5EF4-FFF2-40B4-BE49-F238E27FC236}">
                <a16:creationId xmlns:a16="http://schemas.microsoft.com/office/drawing/2014/main" id="{9051CC67-EC9A-0649-2FA9-F33E807F415C}"/>
              </a:ext>
            </a:extLst>
          </p:cNvPr>
          <p:cNvSpPr/>
          <p:nvPr/>
        </p:nvSpPr>
        <p:spPr>
          <a:xfrm rot="21181230">
            <a:off x="3274788" y="4342690"/>
            <a:ext cx="494180" cy="209315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85C2C27E-6D3E-644E-DC3D-C8C05F42C49F}"/>
              </a:ext>
            </a:extLst>
          </p:cNvPr>
          <p:cNvSpPr txBox="1"/>
          <p:nvPr/>
        </p:nvSpPr>
        <p:spPr>
          <a:xfrm>
            <a:off x="6965728" y="4434483"/>
            <a:ext cx="1523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>
                <a:solidFill>
                  <a:srgbClr val="FF0000"/>
                </a:solidFill>
                <a:latin typeface="+mn-lt"/>
              </a:rPr>
              <a:t>Volée</a:t>
            </a:r>
            <a:r>
              <a:rPr lang="fr-CA" sz="2400">
                <a:latin typeface="+mn-lt"/>
              </a:rPr>
              <a:t> </a:t>
            </a:r>
            <a:br>
              <a:rPr lang="fr-CA" sz="2400">
                <a:latin typeface="+mn-lt"/>
              </a:rPr>
            </a:br>
            <a:r>
              <a:rPr lang="fr-CA" sz="2400" b="1">
                <a:solidFill>
                  <a:srgbClr val="FF0000"/>
                </a:solidFill>
                <a:latin typeface="+mn-lt"/>
              </a:rPr>
              <a:t>INTERDITE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B411DAA6-0C19-E7DD-0EFB-28B64210F172}"/>
              </a:ext>
            </a:extLst>
          </p:cNvPr>
          <p:cNvSpPr txBox="1"/>
          <p:nvPr/>
        </p:nvSpPr>
        <p:spPr>
          <a:xfrm>
            <a:off x="7068372" y="2614761"/>
            <a:ext cx="1318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>
                <a:solidFill>
                  <a:srgbClr val="4AA32E"/>
                </a:solidFill>
                <a:latin typeface="+mn-lt"/>
              </a:rPr>
              <a:t>Volée </a:t>
            </a:r>
            <a:br>
              <a:rPr lang="fr-CA" sz="2400">
                <a:solidFill>
                  <a:srgbClr val="4AA32E"/>
                </a:solidFill>
                <a:latin typeface="+mn-lt"/>
              </a:rPr>
            </a:br>
            <a:r>
              <a:rPr lang="fr-CA" sz="2400" b="1">
                <a:solidFill>
                  <a:srgbClr val="4AA32E"/>
                </a:solidFill>
                <a:latin typeface="+mn-lt"/>
              </a:rPr>
              <a:t>PERMISE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975CA3EB-B56B-1083-CBA3-CE3B6C6A03C2}"/>
              </a:ext>
            </a:extLst>
          </p:cNvPr>
          <p:cNvSpPr txBox="1"/>
          <p:nvPr/>
        </p:nvSpPr>
        <p:spPr>
          <a:xfrm>
            <a:off x="6785918" y="3603486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>
                <a:latin typeface="+mn-lt"/>
              </a:rPr>
              <a:t>Pied dedans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F717896D-E82D-1247-E8DF-850047955C71}"/>
              </a:ext>
            </a:extLst>
          </p:cNvPr>
          <p:cNvSpPr txBox="1"/>
          <p:nvPr/>
        </p:nvSpPr>
        <p:spPr>
          <a:xfrm>
            <a:off x="6790238" y="1450400"/>
            <a:ext cx="20760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>
                <a:latin typeface="+mn-lt"/>
              </a:rPr>
              <a:t>Pied dedans puis touche dehors</a:t>
            </a:r>
          </a:p>
        </p:txBody>
      </p:sp>
      <p:grpSp>
        <p:nvGrpSpPr>
          <p:cNvPr id="150" name="Grouper 18">
            <a:extLst>
              <a:ext uri="{FF2B5EF4-FFF2-40B4-BE49-F238E27FC236}">
                <a16:creationId xmlns:a16="http://schemas.microsoft.com/office/drawing/2014/main" id="{BB869FC5-5A58-1D77-34F7-7334ABC39386}"/>
              </a:ext>
            </a:extLst>
          </p:cNvPr>
          <p:cNvGrpSpPr/>
          <p:nvPr/>
        </p:nvGrpSpPr>
        <p:grpSpPr>
          <a:xfrm>
            <a:off x="6195533" y="1740142"/>
            <a:ext cx="666972" cy="332844"/>
            <a:chOff x="6169746" y="1897030"/>
            <a:chExt cx="666972" cy="332844"/>
          </a:xfrm>
        </p:grpSpPr>
        <p:grpSp>
          <p:nvGrpSpPr>
            <p:cNvPr id="151" name="Grouper 19">
              <a:extLst>
                <a:ext uri="{FF2B5EF4-FFF2-40B4-BE49-F238E27FC236}">
                  <a16:creationId xmlns:a16="http://schemas.microsoft.com/office/drawing/2014/main" id="{346571DD-399C-0E65-3161-26A3DA03210B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153" name="Connecteur 152">
                <a:extLst>
                  <a:ext uri="{FF2B5EF4-FFF2-40B4-BE49-F238E27FC236}">
                    <a16:creationId xmlns:a16="http://schemas.microsoft.com/office/drawing/2014/main" id="{375F8717-D231-8F6F-7328-34FA3C249FC2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54" name="Délai  153">
                <a:extLst>
                  <a:ext uri="{FF2B5EF4-FFF2-40B4-BE49-F238E27FC236}">
                    <a16:creationId xmlns:a16="http://schemas.microsoft.com/office/drawing/2014/main" id="{FA614422-83D6-7468-8861-1F908B76108F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A055DF81-B9F0-F558-9F9D-2C0AAF8AB5B8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155" name="Grouper 23">
            <a:extLst>
              <a:ext uri="{FF2B5EF4-FFF2-40B4-BE49-F238E27FC236}">
                <a16:creationId xmlns:a16="http://schemas.microsoft.com/office/drawing/2014/main" id="{C5C06EDE-6A69-BA14-5D1A-FD77DF27ED3A}"/>
              </a:ext>
            </a:extLst>
          </p:cNvPr>
          <p:cNvGrpSpPr/>
          <p:nvPr/>
        </p:nvGrpSpPr>
        <p:grpSpPr>
          <a:xfrm>
            <a:off x="6217390" y="2658177"/>
            <a:ext cx="666972" cy="344265"/>
            <a:chOff x="6263870" y="2711843"/>
            <a:chExt cx="666972" cy="344265"/>
          </a:xfrm>
        </p:grpSpPr>
        <p:grpSp>
          <p:nvGrpSpPr>
            <p:cNvPr id="156" name="Grouper 24">
              <a:extLst>
                <a:ext uri="{FF2B5EF4-FFF2-40B4-BE49-F238E27FC236}">
                  <a16:creationId xmlns:a16="http://schemas.microsoft.com/office/drawing/2014/main" id="{6CEF4D6B-2774-3420-4693-016F7FF011FA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158" name="Connecteur 157">
                <a:extLst>
                  <a:ext uri="{FF2B5EF4-FFF2-40B4-BE49-F238E27FC236}">
                    <a16:creationId xmlns:a16="http://schemas.microsoft.com/office/drawing/2014/main" id="{130EBCB9-214B-5ED5-CC17-42D85B334AE5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59" name="Délai  158">
                <a:extLst>
                  <a:ext uri="{FF2B5EF4-FFF2-40B4-BE49-F238E27FC236}">
                    <a16:creationId xmlns:a16="http://schemas.microsoft.com/office/drawing/2014/main" id="{731601D5-E0F9-7E4A-3D72-6544D236980A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DDAC6455-BE73-4DEF-A805-BC2100AB4C18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160" name="Grouper 28">
            <a:extLst>
              <a:ext uri="{FF2B5EF4-FFF2-40B4-BE49-F238E27FC236}">
                <a16:creationId xmlns:a16="http://schemas.microsoft.com/office/drawing/2014/main" id="{5F8F5449-8578-16A1-4CF7-F7F8870C21BE}"/>
              </a:ext>
            </a:extLst>
          </p:cNvPr>
          <p:cNvGrpSpPr/>
          <p:nvPr/>
        </p:nvGrpSpPr>
        <p:grpSpPr>
          <a:xfrm>
            <a:off x="6211776" y="4677477"/>
            <a:ext cx="666972" cy="344265"/>
            <a:chOff x="6263870" y="2711843"/>
            <a:chExt cx="666972" cy="344265"/>
          </a:xfrm>
        </p:grpSpPr>
        <p:grpSp>
          <p:nvGrpSpPr>
            <p:cNvPr id="161" name="Grouper 29">
              <a:extLst>
                <a:ext uri="{FF2B5EF4-FFF2-40B4-BE49-F238E27FC236}">
                  <a16:creationId xmlns:a16="http://schemas.microsoft.com/office/drawing/2014/main" id="{D85BEEC0-FF38-43F8-CEA1-4B8F5A1FDA48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163" name="Connecteur 162">
                <a:extLst>
                  <a:ext uri="{FF2B5EF4-FFF2-40B4-BE49-F238E27FC236}">
                    <a16:creationId xmlns:a16="http://schemas.microsoft.com/office/drawing/2014/main" id="{C0D2D059-0769-CEDA-902C-AC2C0DB1E858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64" name="Délai  163">
                <a:extLst>
                  <a:ext uri="{FF2B5EF4-FFF2-40B4-BE49-F238E27FC236}">
                    <a16:creationId xmlns:a16="http://schemas.microsoft.com/office/drawing/2014/main" id="{E78E6BE4-7F1C-6C75-712B-AB3E2C3345B1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313CE605-6E7B-54BC-FCF7-DED74B33BACD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165" name="Grouper 38">
            <a:extLst>
              <a:ext uri="{FF2B5EF4-FFF2-40B4-BE49-F238E27FC236}">
                <a16:creationId xmlns:a16="http://schemas.microsoft.com/office/drawing/2014/main" id="{FDB1FC27-5961-A855-8109-9015FB99AA42}"/>
              </a:ext>
            </a:extLst>
          </p:cNvPr>
          <p:cNvGrpSpPr/>
          <p:nvPr/>
        </p:nvGrpSpPr>
        <p:grpSpPr>
          <a:xfrm>
            <a:off x="6118946" y="4065151"/>
            <a:ext cx="666972" cy="332844"/>
            <a:chOff x="6169746" y="1897030"/>
            <a:chExt cx="666972" cy="332844"/>
          </a:xfrm>
        </p:grpSpPr>
        <p:grpSp>
          <p:nvGrpSpPr>
            <p:cNvPr id="166" name="Grouper 39">
              <a:extLst>
                <a:ext uri="{FF2B5EF4-FFF2-40B4-BE49-F238E27FC236}">
                  <a16:creationId xmlns:a16="http://schemas.microsoft.com/office/drawing/2014/main" id="{80A48BC6-89E7-32C6-FADC-9257C1B75F95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168" name="Connecteur 167">
                <a:extLst>
                  <a:ext uri="{FF2B5EF4-FFF2-40B4-BE49-F238E27FC236}">
                    <a16:creationId xmlns:a16="http://schemas.microsoft.com/office/drawing/2014/main" id="{540F8953-F4BD-48EC-3602-D89E9CAADAE4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69" name="Délai  168">
                <a:extLst>
                  <a:ext uri="{FF2B5EF4-FFF2-40B4-BE49-F238E27FC236}">
                    <a16:creationId xmlns:a16="http://schemas.microsoft.com/office/drawing/2014/main" id="{92E92AB1-8377-B854-64E5-9CAB8B7BA9E3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0249A8DA-7A38-590A-B110-69A199B05847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70" name="Flèche vers la gauche 169">
            <a:extLst>
              <a:ext uri="{FF2B5EF4-FFF2-40B4-BE49-F238E27FC236}">
                <a16:creationId xmlns:a16="http://schemas.microsoft.com/office/drawing/2014/main" id="{96F844C9-99BA-4BB9-990F-E5A573747F7D}"/>
              </a:ext>
            </a:extLst>
          </p:cNvPr>
          <p:cNvSpPr/>
          <p:nvPr/>
        </p:nvSpPr>
        <p:spPr>
          <a:xfrm rot="1776501">
            <a:off x="5562501" y="2612971"/>
            <a:ext cx="543197" cy="206768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1" name="Flèche vers la gauche 170">
            <a:extLst>
              <a:ext uri="{FF2B5EF4-FFF2-40B4-BE49-F238E27FC236}">
                <a16:creationId xmlns:a16="http://schemas.microsoft.com/office/drawing/2014/main" id="{A51978A2-8588-D584-DECB-EEE02B116EA7}"/>
              </a:ext>
            </a:extLst>
          </p:cNvPr>
          <p:cNvSpPr/>
          <p:nvPr/>
        </p:nvSpPr>
        <p:spPr>
          <a:xfrm rot="10800000">
            <a:off x="5765799" y="2279651"/>
            <a:ext cx="474536" cy="209315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2" name="Flèche vers la gauche 171">
            <a:extLst>
              <a:ext uri="{FF2B5EF4-FFF2-40B4-BE49-F238E27FC236}">
                <a16:creationId xmlns:a16="http://schemas.microsoft.com/office/drawing/2014/main" id="{03B28819-E76A-4F5D-21E1-48472B51E4C1}"/>
              </a:ext>
            </a:extLst>
          </p:cNvPr>
          <p:cNvSpPr/>
          <p:nvPr/>
        </p:nvSpPr>
        <p:spPr>
          <a:xfrm rot="20104989">
            <a:off x="5624766" y="4088515"/>
            <a:ext cx="494180" cy="209315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73" name="Grouper 57">
            <a:extLst>
              <a:ext uri="{FF2B5EF4-FFF2-40B4-BE49-F238E27FC236}">
                <a16:creationId xmlns:a16="http://schemas.microsoft.com/office/drawing/2014/main" id="{9FD48F1E-6AE2-1146-932E-6EB6F27962FA}"/>
              </a:ext>
            </a:extLst>
          </p:cNvPr>
          <p:cNvGrpSpPr/>
          <p:nvPr/>
        </p:nvGrpSpPr>
        <p:grpSpPr>
          <a:xfrm>
            <a:off x="4880876" y="2358023"/>
            <a:ext cx="666972" cy="344265"/>
            <a:chOff x="6263870" y="2711843"/>
            <a:chExt cx="666972" cy="344265"/>
          </a:xfrm>
        </p:grpSpPr>
        <p:grpSp>
          <p:nvGrpSpPr>
            <p:cNvPr id="174" name="Grouper 58">
              <a:extLst>
                <a:ext uri="{FF2B5EF4-FFF2-40B4-BE49-F238E27FC236}">
                  <a16:creationId xmlns:a16="http://schemas.microsoft.com/office/drawing/2014/main" id="{C1AF0DC7-1F3E-1803-525C-9A6F67724CF8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176" name="Connecteur 175">
                <a:extLst>
                  <a:ext uri="{FF2B5EF4-FFF2-40B4-BE49-F238E27FC236}">
                    <a16:creationId xmlns:a16="http://schemas.microsoft.com/office/drawing/2014/main" id="{776072E8-D494-7BC8-DECB-CC230E7E1C7B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77" name="Délai  176">
                <a:extLst>
                  <a:ext uri="{FF2B5EF4-FFF2-40B4-BE49-F238E27FC236}">
                    <a16:creationId xmlns:a16="http://schemas.microsoft.com/office/drawing/2014/main" id="{D69D7A98-1055-9E9F-3821-FD6804B791F6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095F37D9-AE63-23CA-0D51-346374118CD1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178" name="Grouper 62">
            <a:extLst>
              <a:ext uri="{FF2B5EF4-FFF2-40B4-BE49-F238E27FC236}">
                <a16:creationId xmlns:a16="http://schemas.microsoft.com/office/drawing/2014/main" id="{B3063160-79F3-B127-ED6C-055D80DA1F3A}"/>
              </a:ext>
            </a:extLst>
          </p:cNvPr>
          <p:cNvGrpSpPr/>
          <p:nvPr/>
        </p:nvGrpSpPr>
        <p:grpSpPr>
          <a:xfrm>
            <a:off x="6251813" y="2212645"/>
            <a:ext cx="666972" cy="344265"/>
            <a:chOff x="6263870" y="2711843"/>
            <a:chExt cx="666972" cy="344265"/>
          </a:xfrm>
        </p:grpSpPr>
        <p:grpSp>
          <p:nvGrpSpPr>
            <p:cNvPr id="179" name="Grouper 63">
              <a:extLst>
                <a:ext uri="{FF2B5EF4-FFF2-40B4-BE49-F238E27FC236}">
                  <a16:creationId xmlns:a16="http://schemas.microsoft.com/office/drawing/2014/main" id="{C683D46D-7197-97DA-48F8-DCCF8EB35088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181" name="Connecteur 180">
                <a:extLst>
                  <a:ext uri="{FF2B5EF4-FFF2-40B4-BE49-F238E27FC236}">
                    <a16:creationId xmlns:a16="http://schemas.microsoft.com/office/drawing/2014/main" id="{E7DACD8A-BDBF-571D-0993-78EDDA489EC6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82" name="Délai  181">
                <a:extLst>
                  <a:ext uri="{FF2B5EF4-FFF2-40B4-BE49-F238E27FC236}">
                    <a16:creationId xmlns:a16="http://schemas.microsoft.com/office/drawing/2014/main" id="{2FD03CE8-0DF4-2F07-1FA5-74AB8AD6A382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6D58EABD-1EAD-45D8-47D1-BB304BE690D0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183" name="Grouper 67">
            <a:extLst>
              <a:ext uri="{FF2B5EF4-FFF2-40B4-BE49-F238E27FC236}">
                <a16:creationId xmlns:a16="http://schemas.microsoft.com/office/drawing/2014/main" id="{165F7BAD-3931-DEA7-B74B-7A8CF46C7917}"/>
              </a:ext>
            </a:extLst>
          </p:cNvPr>
          <p:cNvGrpSpPr/>
          <p:nvPr/>
        </p:nvGrpSpPr>
        <p:grpSpPr>
          <a:xfrm>
            <a:off x="5073758" y="4265496"/>
            <a:ext cx="666972" cy="332844"/>
            <a:chOff x="6169746" y="1897030"/>
            <a:chExt cx="666972" cy="332844"/>
          </a:xfrm>
        </p:grpSpPr>
        <p:grpSp>
          <p:nvGrpSpPr>
            <p:cNvPr id="184" name="Grouper 68">
              <a:extLst>
                <a:ext uri="{FF2B5EF4-FFF2-40B4-BE49-F238E27FC236}">
                  <a16:creationId xmlns:a16="http://schemas.microsoft.com/office/drawing/2014/main" id="{A0154D8F-16F3-3BB8-1EF9-E1E30222D23E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186" name="Connecteur 185">
                <a:extLst>
                  <a:ext uri="{FF2B5EF4-FFF2-40B4-BE49-F238E27FC236}">
                    <a16:creationId xmlns:a16="http://schemas.microsoft.com/office/drawing/2014/main" id="{DFA56E1B-ADC0-ADD7-1F73-E2558C9ECEBD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87" name="Délai  186">
                <a:extLst>
                  <a:ext uri="{FF2B5EF4-FFF2-40B4-BE49-F238E27FC236}">
                    <a16:creationId xmlns:a16="http://schemas.microsoft.com/office/drawing/2014/main" id="{614527AE-9181-58FB-6EAB-F87DB2CB0C3A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E8FDD666-77C5-32EB-88B3-CE7319F52293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1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31" grpId="0" animBg="1"/>
      <p:bldP spid="37" grpId="0" animBg="1"/>
      <p:bldP spid="146" grpId="0"/>
      <p:bldP spid="147" grpId="0"/>
      <p:bldP spid="148" grpId="0"/>
      <p:bldP spid="149" grpId="0"/>
      <p:bldP spid="170" grpId="0" animBg="1"/>
      <p:bldP spid="171" grpId="0" animBg="1"/>
      <p:bldP spid="17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63985-59BD-FFD0-A317-3873CE3D5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12C229-5636-E36B-D198-8BDB6C42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00050"/>
            <a:ext cx="8327985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ZNV– </a:t>
            </a:r>
            <a:r>
              <a:rPr lang="en-US" b="1" dirty="0" err="1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Autres</a:t>
            </a:r>
            <a:r>
              <a:rPr lang="en-US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4475B1"/>
                </a:solidFill>
                <a:latin typeface="+mn-lt"/>
                <a:cs typeface="Calibri" panose="020F0502020204030204" pitchFamily="34" charset="0"/>
              </a:rPr>
              <a:t>(suite)</a:t>
            </a:r>
            <a:endParaRPr lang="en-US" b="1" dirty="0">
              <a:solidFill>
                <a:srgbClr val="4475B1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" name="Grouper 3">
            <a:extLst>
              <a:ext uri="{FF2B5EF4-FFF2-40B4-BE49-F238E27FC236}">
                <a16:creationId xmlns:a16="http://schemas.microsoft.com/office/drawing/2014/main" id="{3B339E28-BDF1-7209-7CBB-C4FC6986F85C}"/>
              </a:ext>
            </a:extLst>
          </p:cNvPr>
          <p:cNvGrpSpPr/>
          <p:nvPr/>
        </p:nvGrpSpPr>
        <p:grpSpPr>
          <a:xfrm>
            <a:off x="609599" y="1474788"/>
            <a:ext cx="8064501" cy="3998912"/>
            <a:chOff x="609599" y="1474788"/>
            <a:chExt cx="8064501" cy="3998912"/>
          </a:xfrm>
        </p:grpSpPr>
        <p:sp>
          <p:nvSpPr>
            <p:cNvPr id="5" name="Cadre 4">
              <a:extLst>
                <a:ext uri="{FF2B5EF4-FFF2-40B4-BE49-F238E27FC236}">
                  <a16:creationId xmlns:a16="http://schemas.microsoft.com/office/drawing/2014/main" id="{4C7AA980-CE11-2E90-8C75-EAAFCA3A318C}"/>
                </a:ext>
              </a:extLst>
            </p:cNvPr>
            <p:cNvSpPr/>
            <p:nvPr/>
          </p:nvSpPr>
          <p:spPr>
            <a:xfrm>
              <a:off x="609599" y="1474788"/>
              <a:ext cx="8064501" cy="3998912"/>
            </a:xfrm>
            <a:prstGeom prst="frame">
              <a:avLst>
                <a:gd name="adj1" fmla="val 849"/>
              </a:avLst>
            </a:prstGeom>
            <a:solidFill>
              <a:srgbClr val="FD760E"/>
            </a:solidFill>
            <a:ln>
              <a:solidFill>
                <a:srgbClr val="FD760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61420D02-2C68-D7A1-1827-19CB987A97AD}"/>
                </a:ext>
              </a:extLst>
            </p:cNvPr>
            <p:cNvCxnSpPr>
              <a:stCxn id="5" idx="0"/>
              <a:endCxn id="5" idx="2"/>
            </p:cNvCxnSpPr>
            <p:nvPr/>
          </p:nvCxnSpPr>
          <p:spPr>
            <a:xfrm>
              <a:off x="4641850" y="1474788"/>
              <a:ext cx="0" cy="399891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52ACF64A-2959-3B3F-12C7-DEAD16111D7F}"/>
                </a:ext>
              </a:extLst>
            </p:cNvPr>
            <p:cNvCxnSpPr>
              <a:stCxn id="5" idx="1"/>
            </p:cNvCxnSpPr>
            <p:nvPr/>
          </p:nvCxnSpPr>
          <p:spPr>
            <a:xfrm>
              <a:off x="609599" y="3474244"/>
              <a:ext cx="2654301" cy="0"/>
            </a:xfrm>
            <a:prstGeom prst="line">
              <a:avLst/>
            </a:prstGeom>
            <a:ln w="38100" cmpd="sng">
              <a:solidFill>
                <a:srgbClr val="FD76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4DB35FF-69D1-82B1-4B71-1656CB4FFE70}"/>
                </a:ext>
              </a:extLst>
            </p:cNvPr>
            <p:cNvCxnSpPr/>
            <p:nvPr/>
          </p:nvCxnSpPr>
          <p:spPr>
            <a:xfrm>
              <a:off x="6045200" y="1474788"/>
              <a:ext cx="0" cy="3998912"/>
            </a:xfrm>
            <a:prstGeom prst="line">
              <a:avLst/>
            </a:prstGeom>
            <a:ln w="38100" cmpd="sng">
              <a:solidFill>
                <a:srgbClr val="FD76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A7C9FEA-B515-81B2-3F8A-9BB7A7E5429B}"/>
                </a:ext>
              </a:extLst>
            </p:cNvPr>
            <p:cNvCxnSpPr/>
            <p:nvPr/>
          </p:nvCxnSpPr>
          <p:spPr>
            <a:xfrm>
              <a:off x="3263900" y="1474788"/>
              <a:ext cx="0" cy="3998912"/>
            </a:xfrm>
            <a:prstGeom prst="line">
              <a:avLst/>
            </a:prstGeom>
            <a:ln w="38100" cmpd="sng">
              <a:solidFill>
                <a:srgbClr val="FD76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CA911F59-4481-345C-59B6-84BF3B0B3424}"/>
                </a:ext>
              </a:extLst>
            </p:cNvPr>
            <p:cNvCxnSpPr/>
            <p:nvPr/>
          </p:nvCxnSpPr>
          <p:spPr>
            <a:xfrm flipV="1">
              <a:off x="6045200" y="3474244"/>
              <a:ext cx="2628900" cy="12700"/>
            </a:xfrm>
            <a:prstGeom prst="line">
              <a:avLst/>
            </a:prstGeom>
            <a:ln w="38100" cmpd="sng">
              <a:solidFill>
                <a:srgbClr val="FD76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F121B75-77C4-F13D-CCEF-9E55589ACF52}"/>
                </a:ext>
              </a:extLst>
            </p:cNvPr>
            <p:cNvSpPr txBox="1"/>
            <p:nvPr/>
          </p:nvSpPr>
          <p:spPr>
            <a:xfrm>
              <a:off x="4476750" y="2735580"/>
              <a:ext cx="33020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b="1"/>
                <a:t>FILET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DE5EE30-F7E9-52A7-3573-F5C4ED470314}"/>
              </a:ext>
            </a:extLst>
          </p:cNvPr>
          <p:cNvSpPr txBox="1"/>
          <p:nvPr/>
        </p:nvSpPr>
        <p:spPr>
          <a:xfrm>
            <a:off x="787400" y="1517056"/>
            <a:ext cx="2336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latin typeface="+mn-lt"/>
              </a:rPr>
              <a:t>Traverser ou sauter </a:t>
            </a:r>
            <a:br>
              <a:rPr lang="fr-CA" sz="2800" b="1" dirty="0">
                <a:latin typeface="+mn-lt"/>
              </a:rPr>
            </a:br>
            <a:r>
              <a:rPr lang="fr-CA" sz="2800" b="1" dirty="0">
                <a:latin typeface="+mn-lt"/>
              </a:rPr>
              <a:t>par-dessus de la ZNV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3C1A56-C159-9381-5D4B-9D56A90CB9FC}"/>
              </a:ext>
            </a:extLst>
          </p:cNvPr>
          <p:cNvSpPr txBox="1"/>
          <p:nvPr/>
        </p:nvSpPr>
        <p:spPr>
          <a:xfrm>
            <a:off x="609598" y="3428871"/>
            <a:ext cx="18437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>
                <a:latin typeface="+mn-lt"/>
              </a:rPr>
              <a:t>Sauter </a:t>
            </a:r>
            <a:br>
              <a:rPr lang="fr-CA" sz="2400">
                <a:latin typeface="+mn-lt"/>
              </a:rPr>
            </a:br>
            <a:r>
              <a:rPr lang="fr-CA" sz="2400">
                <a:latin typeface="+mn-lt"/>
              </a:rPr>
              <a:t>par-dessus ZNV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0E6DD42-E6ED-CC54-8D55-293EF5CEB7EE}"/>
              </a:ext>
            </a:extLst>
          </p:cNvPr>
          <p:cNvSpPr txBox="1"/>
          <p:nvPr/>
        </p:nvSpPr>
        <p:spPr>
          <a:xfrm>
            <a:off x="787400" y="4532331"/>
            <a:ext cx="1318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>
                <a:solidFill>
                  <a:srgbClr val="4AA32E"/>
                </a:solidFill>
                <a:latin typeface="+mn-lt"/>
              </a:rPr>
              <a:t>Volée </a:t>
            </a:r>
            <a:br>
              <a:rPr lang="fr-CA" sz="2400">
                <a:solidFill>
                  <a:srgbClr val="4AA32E"/>
                </a:solidFill>
                <a:latin typeface="+mn-lt"/>
              </a:rPr>
            </a:br>
            <a:r>
              <a:rPr lang="fr-CA" sz="2400" b="1">
                <a:solidFill>
                  <a:srgbClr val="4AA32E"/>
                </a:solidFill>
                <a:latin typeface="+mn-lt"/>
              </a:rPr>
              <a:t>PERMISE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6183519-A469-F046-C9BC-8467F45ACD6E}"/>
              </a:ext>
            </a:extLst>
          </p:cNvPr>
          <p:cNvSpPr txBox="1"/>
          <p:nvPr/>
        </p:nvSpPr>
        <p:spPr>
          <a:xfrm>
            <a:off x="7080028" y="2597874"/>
            <a:ext cx="1318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>
                <a:solidFill>
                  <a:srgbClr val="4AA32E"/>
                </a:solidFill>
                <a:latin typeface="+mn-lt"/>
              </a:rPr>
              <a:t>Volée </a:t>
            </a:r>
            <a:br>
              <a:rPr lang="fr-CA" sz="2400">
                <a:solidFill>
                  <a:srgbClr val="4AA32E"/>
                </a:solidFill>
                <a:latin typeface="+mn-lt"/>
              </a:rPr>
            </a:br>
            <a:r>
              <a:rPr lang="fr-CA" sz="2400" b="1">
                <a:solidFill>
                  <a:srgbClr val="4AA32E"/>
                </a:solidFill>
                <a:latin typeface="+mn-lt"/>
              </a:rPr>
              <a:t>PERMISE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04DAD88-1235-B452-6CE7-9CE8B7F66965}"/>
              </a:ext>
            </a:extLst>
          </p:cNvPr>
          <p:cNvSpPr txBox="1"/>
          <p:nvPr/>
        </p:nvSpPr>
        <p:spPr>
          <a:xfrm>
            <a:off x="6965728" y="4531716"/>
            <a:ext cx="1523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>
                <a:solidFill>
                  <a:srgbClr val="FF0000"/>
                </a:solidFill>
                <a:latin typeface="+mn-lt"/>
              </a:rPr>
              <a:t>Volée</a:t>
            </a:r>
            <a:r>
              <a:rPr lang="fr-CA" sz="2400">
                <a:latin typeface="+mn-lt"/>
              </a:rPr>
              <a:t> </a:t>
            </a:r>
            <a:br>
              <a:rPr lang="fr-CA" sz="2400">
                <a:latin typeface="+mn-lt"/>
              </a:rPr>
            </a:br>
            <a:r>
              <a:rPr lang="fr-CA" sz="2400" b="1">
                <a:solidFill>
                  <a:srgbClr val="FF0000"/>
                </a:solidFill>
                <a:latin typeface="+mn-lt"/>
              </a:rPr>
              <a:t>INTERDITE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83DB2E0-111B-CACA-C477-E5F99EE6E50A}"/>
              </a:ext>
            </a:extLst>
          </p:cNvPr>
          <p:cNvSpPr txBox="1"/>
          <p:nvPr/>
        </p:nvSpPr>
        <p:spPr>
          <a:xfrm>
            <a:off x="6718299" y="1538320"/>
            <a:ext cx="19558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>
                <a:latin typeface="+mn-lt"/>
              </a:rPr>
              <a:t>Pied dedans puis touche dehors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C17E3FB-F7BF-D60B-9943-51A622032AC1}"/>
              </a:ext>
            </a:extLst>
          </p:cNvPr>
          <p:cNvSpPr txBox="1"/>
          <p:nvPr/>
        </p:nvSpPr>
        <p:spPr>
          <a:xfrm>
            <a:off x="6718299" y="3528587"/>
            <a:ext cx="195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>
                <a:latin typeface="+mn-lt"/>
              </a:rPr>
              <a:t>Pied reste dedans</a:t>
            </a:r>
          </a:p>
        </p:txBody>
      </p:sp>
      <p:grpSp>
        <p:nvGrpSpPr>
          <p:cNvPr id="43" name="Grouper 18">
            <a:extLst>
              <a:ext uri="{FF2B5EF4-FFF2-40B4-BE49-F238E27FC236}">
                <a16:creationId xmlns:a16="http://schemas.microsoft.com/office/drawing/2014/main" id="{A5DACF31-5D39-0406-3B40-586C414D7D0B}"/>
              </a:ext>
            </a:extLst>
          </p:cNvPr>
          <p:cNvGrpSpPr/>
          <p:nvPr/>
        </p:nvGrpSpPr>
        <p:grpSpPr>
          <a:xfrm rot="10800000">
            <a:off x="2312752" y="4187451"/>
            <a:ext cx="666972" cy="344265"/>
            <a:chOff x="6263870" y="2711843"/>
            <a:chExt cx="666972" cy="344265"/>
          </a:xfrm>
        </p:grpSpPr>
        <p:grpSp>
          <p:nvGrpSpPr>
            <p:cNvPr id="44" name="Grouper 19">
              <a:extLst>
                <a:ext uri="{FF2B5EF4-FFF2-40B4-BE49-F238E27FC236}">
                  <a16:creationId xmlns:a16="http://schemas.microsoft.com/office/drawing/2014/main" id="{6A0A3BAA-FC99-10B8-F187-96655B6A5A95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46" name="Connecteur 45">
                <a:extLst>
                  <a:ext uri="{FF2B5EF4-FFF2-40B4-BE49-F238E27FC236}">
                    <a16:creationId xmlns:a16="http://schemas.microsoft.com/office/drawing/2014/main" id="{1262A1C8-D9B2-2806-EDB4-563AF3E2D7A7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7" name="Délai  46">
                <a:extLst>
                  <a:ext uri="{FF2B5EF4-FFF2-40B4-BE49-F238E27FC236}">
                    <a16:creationId xmlns:a16="http://schemas.microsoft.com/office/drawing/2014/main" id="{943314AC-2C4A-9832-F349-9D13C6ED226E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34D392E2-8395-0608-E541-30C8FA5AB5CD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48" name="Grouper 23">
            <a:extLst>
              <a:ext uri="{FF2B5EF4-FFF2-40B4-BE49-F238E27FC236}">
                <a16:creationId xmlns:a16="http://schemas.microsoft.com/office/drawing/2014/main" id="{F0182E00-3873-43B6-C544-96D154EA0468}"/>
              </a:ext>
            </a:extLst>
          </p:cNvPr>
          <p:cNvGrpSpPr/>
          <p:nvPr/>
        </p:nvGrpSpPr>
        <p:grpSpPr>
          <a:xfrm rot="10800000">
            <a:off x="2426773" y="4836491"/>
            <a:ext cx="666972" cy="332844"/>
            <a:chOff x="6169746" y="1897030"/>
            <a:chExt cx="666972" cy="332844"/>
          </a:xfrm>
        </p:grpSpPr>
        <p:grpSp>
          <p:nvGrpSpPr>
            <p:cNvPr id="49" name="Grouper 24">
              <a:extLst>
                <a:ext uri="{FF2B5EF4-FFF2-40B4-BE49-F238E27FC236}">
                  <a16:creationId xmlns:a16="http://schemas.microsoft.com/office/drawing/2014/main" id="{9931B648-3D53-FD49-D5EA-B7B606283A83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51" name="Connecteur 50">
                <a:extLst>
                  <a:ext uri="{FF2B5EF4-FFF2-40B4-BE49-F238E27FC236}">
                    <a16:creationId xmlns:a16="http://schemas.microsoft.com/office/drawing/2014/main" id="{AD26A590-D966-E18E-055C-180020CE1498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2" name="Délai  51">
                <a:extLst>
                  <a:ext uri="{FF2B5EF4-FFF2-40B4-BE49-F238E27FC236}">
                    <a16:creationId xmlns:a16="http://schemas.microsoft.com/office/drawing/2014/main" id="{05BF3F85-4DD1-B723-9EC8-08535C7160F5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9D9C4900-C9AF-94EB-8B09-41C33D2F75A8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53" name="Flèche vers la gauche 52">
            <a:extLst>
              <a:ext uri="{FF2B5EF4-FFF2-40B4-BE49-F238E27FC236}">
                <a16:creationId xmlns:a16="http://schemas.microsoft.com/office/drawing/2014/main" id="{7144A234-FC03-A4D7-7884-5F3EEEAA1281}"/>
              </a:ext>
            </a:extLst>
          </p:cNvPr>
          <p:cNvSpPr/>
          <p:nvPr/>
        </p:nvSpPr>
        <p:spPr>
          <a:xfrm rot="14445199">
            <a:off x="2768985" y="4821182"/>
            <a:ext cx="1014943" cy="219316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4" name="Grouper 29">
            <a:extLst>
              <a:ext uri="{FF2B5EF4-FFF2-40B4-BE49-F238E27FC236}">
                <a16:creationId xmlns:a16="http://schemas.microsoft.com/office/drawing/2014/main" id="{B18B7C9C-5D7A-59D0-FDFF-6E81B9CC5CD4}"/>
              </a:ext>
            </a:extLst>
          </p:cNvPr>
          <p:cNvGrpSpPr/>
          <p:nvPr/>
        </p:nvGrpSpPr>
        <p:grpSpPr>
          <a:xfrm>
            <a:off x="6195533" y="1740142"/>
            <a:ext cx="666972" cy="332844"/>
            <a:chOff x="6169746" y="1897030"/>
            <a:chExt cx="666972" cy="332844"/>
          </a:xfrm>
        </p:grpSpPr>
        <p:grpSp>
          <p:nvGrpSpPr>
            <p:cNvPr id="55" name="Grouper 30">
              <a:extLst>
                <a:ext uri="{FF2B5EF4-FFF2-40B4-BE49-F238E27FC236}">
                  <a16:creationId xmlns:a16="http://schemas.microsoft.com/office/drawing/2014/main" id="{557FB702-0DB0-48FB-3D7F-494D2D06F29F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57" name="Connecteur 56">
                <a:extLst>
                  <a:ext uri="{FF2B5EF4-FFF2-40B4-BE49-F238E27FC236}">
                    <a16:creationId xmlns:a16="http://schemas.microsoft.com/office/drawing/2014/main" id="{9FB1F234-E9C5-A5E8-CF3E-D43FB78B1791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8" name="Délai  57">
                <a:extLst>
                  <a:ext uri="{FF2B5EF4-FFF2-40B4-BE49-F238E27FC236}">
                    <a16:creationId xmlns:a16="http://schemas.microsoft.com/office/drawing/2014/main" id="{0AEF4928-C58C-C7C1-E21F-5F2CF6069E14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FBE86106-D247-2E54-1037-38619307BB1A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59" name="Grouper 34">
            <a:extLst>
              <a:ext uri="{FF2B5EF4-FFF2-40B4-BE49-F238E27FC236}">
                <a16:creationId xmlns:a16="http://schemas.microsoft.com/office/drawing/2014/main" id="{FE361B91-EBB6-7A1C-3773-FCCC07A2B4BA}"/>
              </a:ext>
            </a:extLst>
          </p:cNvPr>
          <p:cNvGrpSpPr/>
          <p:nvPr/>
        </p:nvGrpSpPr>
        <p:grpSpPr>
          <a:xfrm>
            <a:off x="6251813" y="2212645"/>
            <a:ext cx="666972" cy="344265"/>
            <a:chOff x="6263870" y="2711843"/>
            <a:chExt cx="666972" cy="344265"/>
          </a:xfrm>
        </p:grpSpPr>
        <p:grpSp>
          <p:nvGrpSpPr>
            <p:cNvPr id="60" name="Grouper 35">
              <a:extLst>
                <a:ext uri="{FF2B5EF4-FFF2-40B4-BE49-F238E27FC236}">
                  <a16:creationId xmlns:a16="http://schemas.microsoft.com/office/drawing/2014/main" id="{E7CAB539-602E-4CA7-E078-AC4AC19F699A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62" name="Connecteur 61">
                <a:extLst>
                  <a:ext uri="{FF2B5EF4-FFF2-40B4-BE49-F238E27FC236}">
                    <a16:creationId xmlns:a16="http://schemas.microsoft.com/office/drawing/2014/main" id="{AFA61BFD-7AEF-BF00-B7F4-C07FDBB02D38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3" name="Délai  62">
                <a:extLst>
                  <a:ext uri="{FF2B5EF4-FFF2-40B4-BE49-F238E27FC236}">
                    <a16:creationId xmlns:a16="http://schemas.microsoft.com/office/drawing/2014/main" id="{2E9ABF7B-C2FE-4DB1-DDA9-45AEF37C52C9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F8DD0250-4148-59E9-BBB7-AF51146EAFC0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sp>
        <p:nvSpPr>
          <p:cNvPr id="128" name="Flèche vers la gauche 127">
            <a:extLst>
              <a:ext uri="{FF2B5EF4-FFF2-40B4-BE49-F238E27FC236}">
                <a16:creationId xmlns:a16="http://schemas.microsoft.com/office/drawing/2014/main" id="{F50A1184-4ED3-7792-5946-76CF8FE8489D}"/>
              </a:ext>
            </a:extLst>
          </p:cNvPr>
          <p:cNvSpPr/>
          <p:nvPr/>
        </p:nvSpPr>
        <p:spPr>
          <a:xfrm rot="5073342">
            <a:off x="5264463" y="1466944"/>
            <a:ext cx="416162" cy="223839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9" name="Flèche vers la gauche 128">
            <a:extLst>
              <a:ext uri="{FF2B5EF4-FFF2-40B4-BE49-F238E27FC236}">
                <a16:creationId xmlns:a16="http://schemas.microsoft.com/office/drawing/2014/main" id="{75302BC8-23E8-FD01-E4B3-913A130D712E}"/>
              </a:ext>
            </a:extLst>
          </p:cNvPr>
          <p:cNvSpPr/>
          <p:nvPr/>
        </p:nvSpPr>
        <p:spPr>
          <a:xfrm rot="1776501">
            <a:off x="5699256" y="2137160"/>
            <a:ext cx="543197" cy="206768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0" name="Flèche vers la gauche 129">
            <a:extLst>
              <a:ext uri="{FF2B5EF4-FFF2-40B4-BE49-F238E27FC236}">
                <a16:creationId xmlns:a16="http://schemas.microsoft.com/office/drawing/2014/main" id="{53AF8FBB-6A8D-3BD8-7F2B-D86A922D5584}"/>
              </a:ext>
            </a:extLst>
          </p:cNvPr>
          <p:cNvSpPr/>
          <p:nvPr/>
        </p:nvSpPr>
        <p:spPr>
          <a:xfrm rot="3975125">
            <a:off x="5863104" y="1262114"/>
            <a:ext cx="543197" cy="206768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31" name="Grouper 42">
            <a:extLst>
              <a:ext uri="{FF2B5EF4-FFF2-40B4-BE49-F238E27FC236}">
                <a16:creationId xmlns:a16="http://schemas.microsoft.com/office/drawing/2014/main" id="{A5A59D53-A322-C565-0113-A58A252E9BA5}"/>
              </a:ext>
            </a:extLst>
          </p:cNvPr>
          <p:cNvGrpSpPr/>
          <p:nvPr/>
        </p:nvGrpSpPr>
        <p:grpSpPr>
          <a:xfrm rot="613874">
            <a:off x="5239195" y="1768255"/>
            <a:ext cx="666972" cy="344265"/>
            <a:chOff x="6263870" y="2711843"/>
            <a:chExt cx="666972" cy="344265"/>
          </a:xfrm>
        </p:grpSpPr>
        <p:grpSp>
          <p:nvGrpSpPr>
            <p:cNvPr id="132" name="Grouper 43">
              <a:extLst>
                <a:ext uri="{FF2B5EF4-FFF2-40B4-BE49-F238E27FC236}">
                  <a16:creationId xmlns:a16="http://schemas.microsoft.com/office/drawing/2014/main" id="{2667CD77-571E-1DF9-B7A7-2068FB442DD1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134" name="Connecteur 133">
                <a:extLst>
                  <a:ext uri="{FF2B5EF4-FFF2-40B4-BE49-F238E27FC236}">
                    <a16:creationId xmlns:a16="http://schemas.microsoft.com/office/drawing/2014/main" id="{6919640A-D8F0-1165-4469-1DE3D7EE51B5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35" name="Délai  134">
                <a:extLst>
                  <a:ext uri="{FF2B5EF4-FFF2-40B4-BE49-F238E27FC236}">
                    <a16:creationId xmlns:a16="http://schemas.microsoft.com/office/drawing/2014/main" id="{53C0A42E-8C23-B8CB-D78E-E0156072827F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C372E7C5-6F29-5D4B-6FC6-62B5131051DB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136" name="Grouper 47">
            <a:extLst>
              <a:ext uri="{FF2B5EF4-FFF2-40B4-BE49-F238E27FC236}">
                <a16:creationId xmlns:a16="http://schemas.microsoft.com/office/drawing/2014/main" id="{80928FDC-B579-E861-74F5-DE29C08F3721}"/>
              </a:ext>
            </a:extLst>
          </p:cNvPr>
          <p:cNvGrpSpPr/>
          <p:nvPr/>
        </p:nvGrpSpPr>
        <p:grpSpPr>
          <a:xfrm>
            <a:off x="5077334" y="1066901"/>
            <a:ext cx="666972" cy="344265"/>
            <a:chOff x="6263870" y="2711843"/>
            <a:chExt cx="666972" cy="344265"/>
          </a:xfrm>
        </p:grpSpPr>
        <p:grpSp>
          <p:nvGrpSpPr>
            <p:cNvPr id="137" name="Grouper 48">
              <a:extLst>
                <a:ext uri="{FF2B5EF4-FFF2-40B4-BE49-F238E27FC236}">
                  <a16:creationId xmlns:a16="http://schemas.microsoft.com/office/drawing/2014/main" id="{C30B4C37-4D4D-06CE-7002-B95B23479C54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139" name="Connecteur 138">
                <a:extLst>
                  <a:ext uri="{FF2B5EF4-FFF2-40B4-BE49-F238E27FC236}">
                    <a16:creationId xmlns:a16="http://schemas.microsoft.com/office/drawing/2014/main" id="{58384DCE-5FDF-94BA-72D2-A07FD3B1032C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0" name="Délai  139">
                <a:extLst>
                  <a:ext uri="{FF2B5EF4-FFF2-40B4-BE49-F238E27FC236}">
                    <a16:creationId xmlns:a16="http://schemas.microsoft.com/office/drawing/2014/main" id="{2297BE94-083B-EA71-6282-3E39837B8D31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404A9A3B-842C-AEC3-7F92-45D6CB75001F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141" name="Grouper 52">
            <a:extLst>
              <a:ext uri="{FF2B5EF4-FFF2-40B4-BE49-F238E27FC236}">
                <a16:creationId xmlns:a16="http://schemas.microsoft.com/office/drawing/2014/main" id="{ED7068A5-33E4-6A9D-0813-75DC6BB3EAB2}"/>
              </a:ext>
            </a:extLst>
          </p:cNvPr>
          <p:cNvGrpSpPr/>
          <p:nvPr/>
        </p:nvGrpSpPr>
        <p:grpSpPr>
          <a:xfrm>
            <a:off x="5378229" y="649597"/>
            <a:ext cx="666972" cy="332844"/>
            <a:chOff x="6169746" y="1897030"/>
            <a:chExt cx="666972" cy="332844"/>
          </a:xfrm>
        </p:grpSpPr>
        <p:grpSp>
          <p:nvGrpSpPr>
            <p:cNvPr id="142" name="Grouper 53">
              <a:extLst>
                <a:ext uri="{FF2B5EF4-FFF2-40B4-BE49-F238E27FC236}">
                  <a16:creationId xmlns:a16="http://schemas.microsoft.com/office/drawing/2014/main" id="{B86C5771-44D8-BDE7-EA36-6844A5DAB6D1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144" name="Connecteur 143">
                <a:extLst>
                  <a:ext uri="{FF2B5EF4-FFF2-40B4-BE49-F238E27FC236}">
                    <a16:creationId xmlns:a16="http://schemas.microsoft.com/office/drawing/2014/main" id="{BF184183-D58F-11B5-A0BE-02AAA3CA7AF5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5" name="Délai  144">
                <a:extLst>
                  <a:ext uri="{FF2B5EF4-FFF2-40B4-BE49-F238E27FC236}">
                    <a16:creationId xmlns:a16="http://schemas.microsoft.com/office/drawing/2014/main" id="{07B55F81-0AD8-AB0B-4AAA-6918CDA59CD0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43991415-BDD0-9445-B27D-2A7A752EF870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188" name="Grouper 57">
            <a:extLst>
              <a:ext uri="{FF2B5EF4-FFF2-40B4-BE49-F238E27FC236}">
                <a16:creationId xmlns:a16="http://schemas.microsoft.com/office/drawing/2014/main" id="{F68F3D16-F500-F83D-2E00-D537ABD3624E}"/>
              </a:ext>
            </a:extLst>
          </p:cNvPr>
          <p:cNvGrpSpPr/>
          <p:nvPr/>
        </p:nvGrpSpPr>
        <p:grpSpPr>
          <a:xfrm>
            <a:off x="6203594" y="4687764"/>
            <a:ext cx="666972" cy="344265"/>
            <a:chOff x="6263870" y="2711843"/>
            <a:chExt cx="666972" cy="344265"/>
          </a:xfrm>
        </p:grpSpPr>
        <p:grpSp>
          <p:nvGrpSpPr>
            <p:cNvPr id="189" name="Grouper 58">
              <a:extLst>
                <a:ext uri="{FF2B5EF4-FFF2-40B4-BE49-F238E27FC236}">
                  <a16:creationId xmlns:a16="http://schemas.microsoft.com/office/drawing/2014/main" id="{88589227-B40E-AD93-DAFE-781A44A639A5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191" name="Connecteur 190">
                <a:extLst>
                  <a:ext uri="{FF2B5EF4-FFF2-40B4-BE49-F238E27FC236}">
                    <a16:creationId xmlns:a16="http://schemas.microsoft.com/office/drawing/2014/main" id="{0B90A78F-9327-1A74-F14E-A1AF0BDE20CE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92" name="Délai  191">
                <a:extLst>
                  <a:ext uri="{FF2B5EF4-FFF2-40B4-BE49-F238E27FC236}">
                    <a16:creationId xmlns:a16="http://schemas.microsoft.com/office/drawing/2014/main" id="{2BA2E078-119A-E2A1-D1A4-EC2CFB13F9B7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85B609DD-CBA5-AD24-93AE-06F59B883CAA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193" name="Grouper 62">
            <a:extLst>
              <a:ext uri="{FF2B5EF4-FFF2-40B4-BE49-F238E27FC236}">
                <a16:creationId xmlns:a16="http://schemas.microsoft.com/office/drawing/2014/main" id="{CD9FB9A2-EFDC-2C61-45A9-2856E4F9C8E5}"/>
              </a:ext>
            </a:extLst>
          </p:cNvPr>
          <p:cNvGrpSpPr/>
          <p:nvPr/>
        </p:nvGrpSpPr>
        <p:grpSpPr>
          <a:xfrm rot="21139910">
            <a:off x="5337954" y="5551646"/>
            <a:ext cx="666972" cy="344265"/>
            <a:chOff x="6263870" y="2711843"/>
            <a:chExt cx="666972" cy="344265"/>
          </a:xfrm>
        </p:grpSpPr>
        <p:grpSp>
          <p:nvGrpSpPr>
            <p:cNvPr id="194" name="Grouper 63">
              <a:extLst>
                <a:ext uri="{FF2B5EF4-FFF2-40B4-BE49-F238E27FC236}">
                  <a16:creationId xmlns:a16="http://schemas.microsoft.com/office/drawing/2014/main" id="{D1A8C46F-A542-2EB4-FADC-72607E19C147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196" name="Connecteur 195">
                <a:extLst>
                  <a:ext uri="{FF2B5EF4-FFF2-40B4-BE49-F238E27FC236}">
                    <a16:creationId xmlns:a16="http://schemas.microsoft.com/office/drawing/2014/main" id="{A88F9F12-041F-2B0D-4DBA-AE9D9C9E6C2A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97" name="Délai  196">
                <a:extLst>
                  <a:ext uri="{FF2B5EF4-FFF2-40B4-BE49-F238E27FC236}">
                    <a16:creationId xmlns:a16="http://schemas.microsoft.com/office/drawing/2014/main" id="{2E182F39-CAD4-6C74-4401-E6130C56BD0F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31F39FDE-2902-B033-8D8D-18BB445A877E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198" name="Grouper 67">
            <a:extLst>
              <a:ext uri="{FF2B5EF4-FFF2-40B4-BE49-F238E27FC236}">
                <a16:creationId xmlns:a16="http://schemas.microsoft.com/office/drawing/2014/main" id="{DAF30650-5E05-77BB-8142-258D7E491E41}"/>
              </a:ext>
            </a:extLst>
          </p:cNvPr>
          <p:cNvGrpSpPr/>
          <p:nvPr/>
        </p:nvGrpSpPr>
        <p:grpSpPr>
          <a:xfrm>
            <a:off x="6113639" y="4046486"/>
            <a:ext cx="666972" cy="332844"/>
            <a:chOff x="6169746" y="1897030"/>
            <a:chExt cx="666972" cy="332844"/>
          </a:xfrm>
        </p:grpSpPr>
        <p:grpSp>
          <p:nvGrpSpPr>
            <p:cNvPr id="199" name="Grouper 68">
              <a:extLst>
                <a:ext uri="{FF2B5EF4-FFF2-40B4-BE49-F238E27FC236}">
                  <a16:creationId xmlns:a16="http://schemas.microsoft.com/office/drawing/2014/main" id="{4188BCEE-5813-F736-48F9-2176FC7AACD5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201" name="Connecteur 200">
                <a:extLst>
                  <a:ext uri="{FF2B5EF4-FFF2-40B4-BE49-F238E27FC236}">
                    <a16:creationId xmlns:a16="http://schemas.microsoft.com/office/drawing/2014/main" id="{2BAE3C0F-7DCD-14A6-56C3-77AD1D04F983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02" name="Délai  201">
                <a:extLst>
                  <a:ext uri="{FF2B5EF4-FFF2-40B4-BE49-F238E27FC236}">
                    <a16:creationId xmlns:a16="http://schemas.microsoft.com/office/drawing/2014/main" id="{7557CEAF-3448-A06C-F0CC-69848F118C78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F49DC08E-B1DC-B867-67E7-9252FBCB081F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203" name="Flèche vers la gauche 202">
            <a:extLst>
              <a:ext uri="{FF2B5EF4-FFF2-40B4-BE49-F238E27FC236}">
                <a16:creationId xmlns:a16="http://schemas.microsoft.com/office/drawing/2014/main" id="{BB856330-788E-9A38-F43D-52FD6F8F537D}"/>
              </a:ext>
            </a:extLst>
          </p:cNvPr>
          <p:cNvSpPr/>
          <p:nvPr/>
        </p:nvSpPr>
        <p:spPr>
          <a:xfrm rot="19268222">
            <a:off x="5873849" y="5237623"/>
            <a:ext cx="543197" cy="206768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04" name="Grouper 73">
            <a:extLst>
              <a:ext uri="{FF2B5EF4-FFF2-40B4-BE49-F238E27FC236}">
                <a16:creationId xmlns:a16="http://schemas.microsoft.com/office/drawing/2014/main" id="{403C0CCA-B012-F1DB-F8CF-B877E1841E46}"/>
              </a:ext>
            </a:extLst>
          </p:cNvPr>
          <p:cNvGrpSpPr/>
          <p:nvPr/>
        </p:nvGrpSpPr>
        <p:grpSpPr>
          <a:xfrm rot="21158791">
            <a:off x="5137335" y="4845776"/>
            <a:ext cx="666972" cy="332844"/>
            <a:chOff x="6169746" y="1897030"/>
            <a:chExt cx="666972" cy="332844"/>
          </a:xfrm>
        </p:grpSpPr>
        <p:grpSp>
          <p:nvGrpSpPr>
            <p:cNvPr id="205" name="Grouper 74">
              <a:extLst>
                <a:ext uri="{FF2B5EF4-FFF2-40B4-BE49-F238E27FC236}">
                  <a16:creationId xmlns:a16="http://schemas.microsoft.com/office/drawing/2014/main" id="{E24DCDA8-A893-DB70-55B8-158D658B1E79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207" name="Connecteur 206">
                <a:extLst>
                  <a:ext uri="{FF2B5EF4-FFF2-40B4-BE49-F238E27FC236}">
                    <a16:creationId xmlns:a16="http://schemas.microsoft.com/office/drawing/2014/main" id="{0D8A918B-3A3A-21C6-BE22-E45B199B1CFD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08" name="Délai  207">
                <a:extLst>
                  <a:ext uri="{FF2B5EF4-FFF2-40B4-BE49-F238E27FC236}">
                    <a16:creationId xmlns:a16="http://schemas.microsoft.com/office/drawing/2014/main" id="{5F9B8B04-B50B-4653-6F6B-B6B3A7DE9425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0E59851B-9D8A-CA72-E7DC-181B4DC45700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209" name="Flèche vers la gauche 208">
            <a:extLst>
              <a:ext uri="{FF2B5EF4-FFF2-40B4-BE49-F238E27FC236}">
                <a16:creationId xmlns:a16="http://schemas.microsoft.com/office/drawing/2014/main" id="{8D5581B2-5FBD-9B95-DA51-B1EDE9F4CAB3}"/>
              </a:ext>
            </a:extLst>
          </p:cNvPr>
          <p:cNvSpPr/>
          <p:nvPr/>
        </p:nvSpPr>
        <p:spPr>
          <a:xfrm rot="19293528">
            <a:off x="5646931" y="4468192"/>
            <a:ext cx="543197" cy="206768"/>
          </a:xfrm>
          <a:prstGeom prst="leftArrow">
            <a:avLst>
              <a:gd name="adj1" fmla="val 42205"/>
              <a:gd name="adj2" fmla="val 811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10" name="Grouper 79">
            <a:extLst>
              <a:ext uri="{FF2B5EF4-FFF2-40B4-BE49-F238E27FC236}">
                <a16:creationId xmlns:a16="http://schemas.microsoft.com/office/drawing/2014/main" id="{AFECAE75-F6BF-E2D1-3352-C0E0DCBEF171}"/>
              </a:ext>
            </a:extLst>
          </p:cNvPr>
          <p:cNvGrpSpPr/>
          <p:nvPr/>
        </p:nvGrpSpPr>
        <p:grpSpPr>
          <a:xfrm rot="10800000">
            <a:off x="2665159" y="5748069"/>
            <a:ext cx="666972" cy="332844"/>
            <a:chOff x="6169746" y="1897030"/>
            <a:chExt cx="666972" cy="332844"/>
          </a:xfrm>
        </p:grpSpPr>
        <p:grpSp>
          <p:nvGrpSpPr>
            <p:cNvPr id="211" name="Grouper 80">
              <a:extLst>
                <a:ext uri="{FF2B5EF4-FFF2-40B4-BE49-F238E27FC236}">
                  <a16:creationId xmlns:a16="http://schemas.microsoft.com/office/drawing/2014/main" id="{C1D59B59-EBE1-FFA3-4B0F-D825556049DE}"/>
                </a:ext>
              </a:extLst>
            </p:cNvPr>
            <p:cNvGrpSpPr/>
            <p:nvPr/>
          </p:nvGrpSpPr>
          <p:grpSpPr>
            <a:xfrm>
              <a:off x="6169746" y="1944975"/>
              <a:ext cx="666972" cy="280323"/>
              <a:chOff x="818928" y="1538575"/>
              <a:chExt cx="5966990" cy="2394010"/>
            </a:xfrm>
          </p:grpSpPr>
          <p:sp>
            <p:nvSpPr>
              <p:cNvPr id="213" name="Connecteur 212">
                <a:extLst>
                  <a:ext uri="{FF2B5EF4-FFF2-40B4-BE49-F238E27FC236}">
                    <a16:creationId xmlns:a16="http://schemas.microsoft.com/office/drawing/2014/main" id="{DAF9F36E-55FB-C1CD-FAEE-212F5FFD377F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14" name="Délai  213">
                <a:extLst>
                  <a:ext uri="{FF2B5EF4-FFF2-40B4-BE49-F238E27FC236}">
                    <a16:creationId xmlns:a16="http://schemas.microsoft.com/office/drawing/2014/main" id="{E952E4B7-CCCB-3951-1239-19CD4ACE7CD2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C66DFF0F-658A-9C3E-0E08-27718DE4573C}"/>
                </a:ext>
              </a:extLst>
            </p:cNvPr>
            <p:cNvSpPr txBox="1"/>
            <p:nvPr/>
          </p:nvSpPr>
          <p:spPr>
            <a:xfrm rot="16200000">
              <a:off x="6266725" y="1894175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215" name="Grouper 84">
            <a:extLst>
              <a:ext uri="{FF2B5EF4-FFF2-40B4-BE49-F238E27FC236}">
                <a16:creationId xmlns:a16="http://schemas.microsoft.com/office/drawing/2014/main" id="{15AF17B0-3055-12F3-8AE4-7D5B6671E095}"/>
              </a:ext>
            </a:extLst>
          </p:cNvPr>
          <p:cNvGrpSpPr/>
          <p:nvPr/>
        </p:nvGrpSpPr>
        <p:grpSpPr>
          <a:xfrm rot="10800000">
            <a:off x="3412295" y="5531815"/>
            <a:ext cx="666972" cy="344265"/>
            <a:chOff x="6263870" y="2711843"/>
            <a:chExt cx="666972" cy="344265"/>
          </a:xfrm>
        </p:grpSpPr>
        <p:grpSp>
          <p:nvGrpSpPr>
            <p:cNvPr id="216" name="Grouper 85">
              <a:extLst>
                <a:ext uri="{FF2B5EF4-FFF2-40B4-BE49-F238E27FC236}">
                  <a16:creationId xmlns:a16="http://schemas.microsoft.com/office/drawing/2014/main" id="{6FE8216D-BDDD-B7E9-DF83-1AE47380E426}"/>
                </a:ext>
              </a:extLst>
            </p:cNvPr>
            <p:cNvGrpSpPr/>
            <p:nvPr/>
          </p:nvGrpSpPr>
          <p:grpSpPr>
            <a:xfrm>
              <a:off x="6263870" y="2755954"/>
              <a:ext cx="666972" cy="280323"/>
              <a:chOff x="818928" y="1538575"/>
              <a:chExt cx="5966990" cy="2394010"/>
            </a:xfrm>
          </p:grpSpPr>
          <p:sp>
            <p:nvSpPr>
              <p:cNvPr id="218" name="Connecteur 217">
                <a:extLst>
                  <a:ext uri="{FF2B5EF4-FFF2-40B4-BE49-F238E27FC236}">
                    <a16:creationId xmlns:a16="http://schemas.microsoft.com/office/drawing/2014/main" id="{815C75DF-7776-823E-D9E4-E2F49E2C2B64}"/>
                  </a:ext>
                </a:extLst>
              </p:cNvPr>
              <p:cNvSpPr/>
              <p:nvPr/>
            </p:nvSpPr>
            <p:spPr>
              <a:xfrm>
                <a:off x="818928" y="1538575"/>
                <a:ext cx="4709094" cy="2394010"/>
              </a:xfrm>
              <a:prstGeom prst="flowChartConnec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19" name="Délai  218">
                <a:extLst>
                  <a:ext uri="{FF2B5EF4-FFF2-40B4-BE49-F238E27FC236}">
                    <a16:creationId xmlns:a16="http://schemas.microsoft.com/office/drawing/2014/main" id="{7D88D442-BB2A-FFB8-DE50-E2B4444BD92B}"/>
                  </a:ext>
                </a:extLst>
              </p:cNvPr>
              <p:cNvSpPr/>
              <p:nvPr/>
            </p:nvSpPr>
            <p:spPr>
              <a:xfrm>
                <a:off x="4991100" y="1827530"/>
                <a:ext cx="1794818" cy="1816100"/>
              </a:xfrm>
              <a:prstGeom prst="flowChartDelay">
                <a:avLst/>
              </a:prstGeom>
              <a:solidFill>
                <a:srgbClr val="558ED5"/>
              </a:solidFill>
              <a:ln>
                <a:solidFill>
                  <a:srgbClr val="3D6BA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7F409789-2271-28CD-18CE-FD8110981A7C}"/>
                </a:ext>
              </a:extLst>
            </p:cNvPr>
            <p:cNvSpPr txBox="1"/>
            <p:nvPr/>
          </p:nvSpPr>
          <p:spPr>
            <a:xfrm rot="16200000">
              <a:off x="6354705" y="2714699"/>
              <a:ext cx="34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b="1">
                  <a:solidFill>
                    <a:schemeClr val="bg1"/>
                  </a:solidFill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2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38" grpId="0"/>
      <p:bldP spid="39" grpId="0"/>
      <p:bldP spid="40" grpId="0"/>
      <p:bldP spid="41" grpId="0"/>
      <p:bldP spid="42" grpId="0"/>
      <p:bldP spid="53" grpId="0" animBg="1"/>
      <p:bldP spid="128" grpId="0" animBg="1"/>
      <p:bldP spid="129" grpId="0" animBg="1"/>
      <p:bldP spid="130" grpId="0" animBg="1"/>
      <p:bldP spid="203" grpId="0" animBg="1"/>
      <p:bldP spid="20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Stacking</a:t>
            </a:r>
          </a:p>
          <a:p>
            <a:pPr marL="438150" lvl="1" indent="6350" eaLnBrk="1" hangingPunct="1">
              <a:spcAft>
                <a:spcPts val="1200"/>
              </a:spcAft>
              <a:buFont typeface="Arial" charset="0"/>
              <a:buNone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 serveur/position et bon receveur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fonction de: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Pointage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Bracelet identification =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départ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Pince numérotée – premier ou deuxième</a:t>
            </a:r>
          </a:p>
          <a:p>
            <a:pPr lvl="1" indent="-47625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fr-FR" b="1" dirty="0">
                <a:solidFill>
                  <a:srgbClr val="4AA32E"/>
                </a:solidFill>
                <a:cs typeface="Calibri" panose="020F0502020204030204" pitchFamily="34" charset="0"/>
              </a:rPr>
              <a:t>CORRIGER AU BESOIN</a:t>
            </a:r>
            <a:endParaRPr lang="en-US" b="1" dirty="0">
              <a:solidFill>
                <a:srgbClr val="4AA32E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Questions/Discussions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équipes 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doivent recevoir information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 au centre terrain – évite interaction avec spectateurs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Inviter </a:t>
            </a:r>
            <a:r>
              <a:rPr lang="fr-FR" b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 les joueurs </a:t>
            </a: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évite perception qu’une équipe est privilégiée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4036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Questions/Discussions</a:t>
            </a:r>
            <a:r>
              <a:rPr lang="en-US" sz="280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(suite)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None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discussion s'intensifie ou se prolonge: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Couper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</a:t>
            </a:r>
            <a:r>
              <a:rPr lang="en-US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court!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aux joueurs de reprendre position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délai de 15 secondes 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Annoncer « Au jeu », pointage et démarrer décompte 10 secondes</a:t>
            </a:r>
            <a:endParaRPr lang="en-US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2800" b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Contestation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d'appels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règles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indent="-27940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2800" b="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demande ou pour mettre fin à dispute = faire appel à arbitre en chef ou directeur tournoi</a:t>
            </a:r>
            <a:endParaRPr lang="en-US" sz="2800" b="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arbitre a raison, équipe qui a contesté: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475" lvl="2" indent="-358775" eaLnBrk="1" hangingPunct="1">
              <a:spcBef>
                <a:spcPts val="0"/>
              </a:spcBef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Perte d’un temps arrêt </a:t>
            </a:r>
            <a:r>
              <a:rPr lang="fr-FR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avertissement technique</a:t>
            </a:r>
          </a:p>
          <a:p>
            <a:pPr marL="1260475" lvl="2" indent="-358775" eaLnBrk="1" hangingPunct="1"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temps d'arrêt = faute technique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sz="3200" b="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brisée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b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Terminer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échange</a:t>
            </a: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joueur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arrête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échange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 ou AT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joueur brise balle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montrer à arbitre </a:t>
            </a:r>
            <a:r>
              <a:rPr lang="fr-FR" sz="2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(discrétion arbitre)</a:t>
            </a:r>
            <a:endParaRPr lang="en-US" sz="20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prochain service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joueur peut demander à arbitre si balle brisée a influencé issue échange </a:t>
            </a:r>
            <a:r>
              <a:rPr lang="fr-FR" b="1" dirty="0">
                <a:solidFill>
                  <a:srgbClr val="4AA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Reprise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échange = discrétion arbitre</a:t>
            </a:r>
          </a:p>
          <a:p>
            <a:pPr eaLnBrk="1" hangingPunct="1"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43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 de </a:t>
            </a:r>
            <a:r>
              <a:rPr lang="en-US" sz="4300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ligne</a:t>
            </a:r>
            <a:endParaRPr lang="en-US" sz="4300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30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3100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sollicité</a:t>
            </a:r>
            <a:r>
              <a:rPr lang="fr-FR" sz="31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renverser appel si </a:t>
            </a:r>
            <a:r>
              <a:rPr lang="fr-FR" sz="3100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fr-FR" sz="31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hors de tout doute vu balle </a:t>
            </a:r>
            <a:r>
              <a:rPr lang="fr-CA" sz="31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fr-FR" sz="3100" i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fr-CA" sz="31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r>
              <a:rPr lang="fr-FR" sz="3100" i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1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CA" sz="31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fr-FR" sz="3100" i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fr-CA" sz="31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  <a:endParaRPr lang="en-US" sz="3100" i="1" dirty="0">
              <a:solidFill>
                <a:srgbClr val="3D6B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49363" lvl="1" indent="-354013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fr-FR" sz="31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dire: « Je pense que</a:t>
            </a:r>
            <a:r>
              <a:rPr lang="mr-IN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 </a:t>
            </a:r>
            <a:r>
              <a:rPr lang="en-US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</a:t>
            </a: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 </a:t>
            </a:r>
            <a:r>
              <a:rPr lang="fr-FR" sz="31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clair/décisif</a:t>
            </a: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« La balle est </a:t>
            </a:r>
            <a:r>
              <a:rPr lang="fr-FR" sz="3100" i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in/out</a:t>
            </a: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 </a:t>
            </a:r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3100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sollicité</a:t>
            </a:r>
            <a:r>
              <a:rPr lang="fr-FR" sz="31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CA" sz="3100" b="1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INCAPABLE</a:t>
            </a:r>
            <a:r>
              <a:rPr lang="fr-CA" sz="31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se prononcer:</a:t>
            </a:r>
            <a:endParaRPr lang="en-US" sz="3100" i="1" dirty="0">
              <a:solidFill>
                <a:srgbClr val="3D6B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49363" indent="-354013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23925" algn="l"/>
              </a:tabLst>
            </a:pPr>
            <a:r>
              <a:rPr lang="fr-CA" sz="31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« En vertu du règlement, l’appel est maintenu » ou</a:t>
            </a:r>
            <a:endParaRPr lang="fr-CA" sz="3100" b="0" dirty="0">
              <a:solidFill>
                <a:srgbClr val="3D6BA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marL="1249363" indent="-3540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923925" algn="l"/>
              </a:tabLst>
            </a:pPr>
            <a:r>
              <a:rPr lang="fr-CA" sz="31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« En vertu du règlement, la balle est [</a:t>
            </a:r>
            <a:r>
              <a:rPr lang="fr-CA" sz="31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fr-CA" sz="3100" b="0" i="1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in/out</a:t>
            </a:r>
            <a:r>
              <a:rPr lang="fr-CA" sz="31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”]</a:t>
            </a:r>
            <a:r>
              <a:rPr lang="fr-CA" sz="3100" b="0" dirty="0">
                <a:solidFill>
                  <a:srgbClr val="3D6BA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 »</a:t>
            </a:r>
            <a:endParaRPr lang="fr-CA" sz="3100" b="0" dirty="0">
              <a:solidFill>
                <a:srgbClr val="3D6BA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demande avis arbitre/adversaire = </a:t>
            </a:r>
            <a:r>
              <a:rPr lang="fr-FR" sz="31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</a:t>
            </a: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 droit de faire appel pour balle</a:t>
            </a: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arbitre et juges de lignes </a:t>
            </a:r>
            <a:r>
              <a:rPr lang="fr-FR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incapables</a:t>
            </a:r>
            <a:r>
              <a:rPr lang="fr-FR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appel </a:t>
            </a:r>
            <a:r>
              <a:rPr lang="fr-FR" sz="3100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1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REPRISE </a:t>
            </a:r>
            <a:r>
              <a:rPr lang="fr-FR" sz="31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échange</a:t>
            </a:r>
            <a:endParaRPr lang="en-US" sz="3100" b="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Spectateurs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coaching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 =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genres conseils à joueur/équipe = aide au jeu ou évite violation règle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 lorsque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permis =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avertissement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verbal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fr-CA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avertissement technique </a:t>
            </a:r>
            <a:r>
              <a:rPr lang="fr-CA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jugement arbitre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permis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temps 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 + changement de côté de mi-partie </a:t>
            </a:r>
            <a:r>
              <a:rPr lang="fr-FR" sz="1800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(à 6, 8 ou 11 pts) </a:t>
            </a:r>
            <a:r>
              <a:rPr lang="fr-FR" dirty="0">
                <a:solidFill>
                  <a:srgbClr val="3D6B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entre parties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0050"/>
            <a:ext cx="8229600" cy="5380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d'arrêt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médical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(TAM)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 sur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</a:t>
            </a: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équipe médicale pour confirmer validité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Démarrer chronomètre = arrivée équipe médicale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 peut demander lui-même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fois – </a:t>
            </a:r>
            <a:b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15 minutes par 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joueur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b="1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  <a:endParaRPr lang="en-US" b="1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err="1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nregistrer</a:t>
            </a:r>
            <a:r>
              <a:rPr lang="fr-FR" dirty="0">
                <a:solidFill>
                  <a:srgbClr val="447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case TAM sous nom joueur</a:t>
            </a:r>
            <a:endParaRPr lang="en-US" dirty="0">
              <a:solidFill>
                <a:srgbClr val="447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75509</TotalTime>
  <Words>6117</Words>
  <Application>Microsoft Macintosh PowerPoint</Application>
  <PresentationFormat>Affichage à l'écran (4:3)</PresentationFormat>
  <Paragraphs>913</Paragraphs>
  <Slides>148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148</vt:i4>
      </vt:variant>
    </vt:vector>
  </HeadingPairs>
  <TitlesOfParts>
    <vt:vector size="162" baseType="lpstr">
      <vt:lpstr>Aptos</vt:lpstr>
      <vt:lpstr>Aptos Display</vt:lpstr>
      <vt:lpstr>Arial</vt:lpstr>
      <vt:lpstr>Avenir Book</vt:lpstr>
      <vt:lpstr>BODONI 72 BOOK</vt:lpstr>
      <vt:lpstr>Bradley Hand Bold</vt:lpstr>
      <vt:lpstr>Calibri</vt:lpstr>
      <vt:lpstr>Cambria</vt:lpstr>
      <vt:lpstr>Courier New</vt:lpstr>
      <vt:lpstr>Wingdings</vt:lpstr>
      <vt:lpstr>Wingdings 2</vt:lpstr>
      <vt:lpstr>Custom Design</vt:lpstr>
      <vt:lpstr>1_Conception personnalisée</vt:lpstr>
      <vt:lpstr>Conception personnalisée</vt:lpstr>
      <vt:lpstr>Présentation PowerPoint</vt:lpstr>
      <vt:lpstr>Formation d'arbitre  2024 – PCO   Présentée par:  VOTRE NOM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Pickleball Referee Training</dc:title>
  <dc:creator>User</dc:creator>
  <cp:lastModifiedBy>Isabelle Gauthier</cp:lastModifiedBy>
  <cp:revision>2515</cp:revision>
  <cp:lastPrinted>2016-09-10T19:49:17Z</cp:lastPrinted>
  <dcterms:created xsi:type="dcterms:W3CDTF">2016-08-15T00:26:49Z</dcterms:created>
  <dcterms:modified xsi:type="dcterms:W3CDTF">2024-08-30T14:53:44Z</dcterms:modified>
</cp:coreProperties>
</file>